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58" r:id="rId1"/>
  </p:sldMasterIdLst>
  <p:notesMasterIdLst>
    <p:notesMasterId r:id="rId16"/>
  </p:notesMasterIdLst>
  <p:handoutMasterIdLst>
    <p:handoutMasterId r:id="rId17"/>
  </p:handoutMasterIdLst>
  <p:sldIdLst>
    <p:sldId id="1038" r:id="rId2"/>
    <p:sldId id="267" r:id="rId3"/>
    <p:sldId id="1416" r:id="rId4"/>
    <p:sldId id="1042" r:id="rId5"/>
    <p:sldId id="287" r:id="rId6"/>
    <p:sldId id="260" r:id="rId7"/>
    <p:sldId id="1057" r:id="rId8"/>
    <p:sldId id="1058" r:id="rId9"/>
    <p:sldId id="1059" r:id="rId10"/>
    <p:sldId id="1060" r:id="rId11"/>
    <p:sldId id="1414" r:id="rId12"/>
    <p:sldId id="259" r:id="rId13"/>
    <p:sldId id="1415" r:id="rId14"/>
    <p:sldId id="104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efore you start" id="{81D43FAD-CB68-284A-9980-F549F2A942E8}">
          <p14:sldIdLst>
            <p14:sldId id="1038"/>
            <p14:sldId id="267"/>
            <p14:sldId id="1416"/>
            <p14:sldId id="1042"/>
            <p14:sldId id="287"/>
            <p14:sldId id="260"/>
            <p14:sldId id="1057"/>
            <p14:sldId id="1058"/>
            <p14:sldId id="1059"/>
            <p14:sldId id="1060"/>
            <p14:sldId id="1414"/>
            <p14:sldId id="259"/>
            <p14:sldId id="1415"/>
            <p14:sldId id="1046"/>
          </p14:sldIdLst>
        </p14:section>
        <p14:section name="Template" id="{03B2B2B8-A918-1C40-B023-BF6674CBD11A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322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>
        <p:scale>
          <a:sx n="100" d="100"/>
          <a:sy n="100" d="100"/>
        </p:scale>
        <p:origin x="528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0D34E26-42A7-7846-8D38-B45C00A85B3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2FC46D-9025-8E4B-9149-646EF5C7923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79094-E536-744B-ACA3-73C1C1034B6A}" type="datetimeFigureOut">
              <a:rPr lang="en-US" smtClean="0"/>
              <a:t>5/18/21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34D9D2-7EFA-5046-BD71-5800F31A0F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390338-CE72-1E45-B110-B3D6E5FFB20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AAEEE-46A1-2941-B8CF-431A268C5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452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Tahom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Tahoma" panose="020B0604030504040204" pitchFamily="34" charset="0"/>
              </a:defRPr>
            </a:lvl1pPr>
          </a:lstStyle>
          <a:p>
            <a:fld id="{7C946F4A-F4A9-9941-842E-2FF0031E5E8C}" type="datetimeFigureOut">
              <a:rPr lang="en-US" smtClean="0"/>
              <a:pPr/>
              <a:t>5/18/21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Tahom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Tahoma" panose="020B0604030504040204" pitchFamily="34" charset="0"/>
              </a:defRPr>
            </a:lvl1pPr>
          </a:lstStyle>
          <a:p>
            <a:fld id="{F865FAF6-053D-734A-A47E-96AB9F7DDB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536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65FAF6-053D-734A-A47E-96AB9F7DDB2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97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dog staring at the camera&#10;&#10;Description automatically generated">
            <a:extLst>
              <a:ext uri="{FF2B5EF4-FFF2-40B4-BE49-F238E27FC236}">
                <a16:creationId xmlns:a16="http://schemas.microsoft.com/office/drawing/2014/main" id="{9A08695D-5ABD-CB40-852C-F8A4EA8B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021" t="52" r="3021" b="6039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DC640332-A76D-BC4C-880F-0B78D88DCC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0000"/>
          </a:blip>
          <a:srcRect l="-1" t="43952" r="49416"/>
          <a:stretch/>
        </p:blipFill>
        <p:spPr>
          <a:xfrm>
            <a:off x="-1" y="2057785"/>
            <a:ext cx="2827177" cy="480060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6972287C-6931-2347-8E4C-37586E542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692" y="3822700"/>
            <a:ext cx="8443707" cy="139202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4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D2F92096-BD6A-C340-A26A-D09C4AE387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5693" y="5537161"/>
            <a:ext cx="8443707" cy="767838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398C16-3F2E-1643-B30F-74A2D28DD434}"/>
              </a:ext>
            </a:extLst>
          </p:cNvPr>
          <p:cNvSpPr txBox="1"/>
          <p:nvPr userDrawn="1"/>
        </p:nvSpPr>
        <p:spPr>
          <a:xfrm>
            <a:off x="7341326" y="597145"/>
            <a:ext cx="4418665" cy="1308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ID" sz="850" b="1" i="0" spc="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LEADER IN </a:t>
            </a:r>
            <a:r>
              <a:rPr lang="en-ID" sz="850" b="1" spc="200" baseline="0">
                <a:solidFill>
                  <a:schemeClr val="accent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SECURITY OPERATIONS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15820CD-B56E-6843-9359-A685FE03C3B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21219" y="-263010"/>
            <a:ext cx="3795131" cy="216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392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 Titl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281DF-ADB6-1B4E-8613-5A1907C456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46996" y="1221398"/>
            <a:ext cx="7898008" cy="665214"/>
          </a:xfrm>
          <a:prstGeom prst="rect">
            <a:avLst/>
          </a:prstGeom>
        </p:spPr>
        <p:txBody>
          <a:bodyPr anchor="t"/>
          <a:lstStyle>
            <a:lvl1pPr algn="ctr">
              <a:lnSpc>
                <a:spcPct val="100000"/>
              </a:lnSpc>
              <a:defRPr sz="3200" cap="none" spc="0" baseline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9336002B-4B98-6C46-B25F-A11E96974154}"/>
              </a:ext>
            </a:extLst>
          </p:cNvPr>
          <p:cNvSpPr/>
          <p:nvPr userDrawn="1"/>
        </p:nvSpPr>
        <p:spPr>
          <a:xfrm rot="5400000">
            <a:off x="5882273" y="791223"/>
            <a:ext cx="427451" cy="313631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26">
            <a:extLst>
              <a:ext uri="{FF2B5EF4-FFF2-40B4-BE49-F238E27FC236}">
                <a16:creationId xmlns:a16="http://schemas.microsoft.com/office/drawing/2014/main" id="{DA916679-793D-2B4D-A7D6-CEF5AD8682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46995" y="1951695"/>
            <a:ext cx="7898008" cy="102106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buNone/>
              <a:defRPr lang="en-US" sz="1600" kern="1200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buNone/>
              <a:defRPr lang="en-US" sz="1600" kern="1200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buNone/>
              <a:defRPr lang="en-US" sz="1600" kern="1200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buNone/>
              <a:defRPr lang="en-US" sz="1600" kern="12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ornare</a:t>
            </a:r>
            <a:r>
              <a:rPr lang="en-US"/>
              <a:t>,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scelerisque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 libero a </a:t>
            </a:r>
            <a:r>
              <a:rPr lang="en-US" err="1"/>
              <a:t>pellentesque</a:t>
            </a:r>
            <a:r>
              <a:rPr lang="en-US"/>
              <a:t>. Morbi </a:t>
            </a:r>
            <a:r>
              <a:rPr lang="en-US" err="1"/>
              <a:t>orci</a:t>
            </a:r>
            <a:r>
              <a:rPr lang="en-US"/>
              <a:t> dui, fermentum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ornare</a:t>
            </a:r>
            <a:r>
              <a:rPr lang="en-US"/>
              <a:t>,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dignissim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.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335AA53-9E51-3B4B-8D93-4007DDD2BE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5311" y="6445740"/>
            <a:ext cx="6477002" cy="1815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 baseline="0">
                <a:solidFill>
                  <a:srgbClr val="BBBBB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©2021 Arctic Wolf Networks, Inc. All rights reserved. Classification: Public | Confidential | Restricted</a:t>
            </a:r>
            <a:endParaRPr lang="en-US" sz="80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D867E4A-AD6D-3F4D-B793-DD0431BE0825}"/>
              </a:ext>
            </a:extLst>
          </p:cNvPr>
          <p:cNvSpPr txBox="1">
            <a:spLocks/>
          </p:cNvSpPr>
          <p:nvPr userDrawn="1"/>
        </p:nvSpPr>
        <p:spPr>
          <a:xfrm>
            <a:off x="10901071" y="6445740"/>
            <a:ext cx="355091" cy="1815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 baseline="0">
                <a:solidFill>
                  <a:srgbClr val="BBBBBB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AB3265-56C0-9746-B073-1F3AD707C3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167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 with BG Tex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6D0B7B2-7207-9448-B459-47F5336024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51" t="1" r="22898" b="-16555"/>
          <a:stretch/>
        </p:blipFill>
        <p:spPr>
          <a:xfrm rot="10800000">
            <a:off x="-1" y="0"/>
            <a:ext cx="6096002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AD60CEC-01B1-6342-BD3B-42B0580CE6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51" t="1" r="22898" b="-16555"/>
          <a:stretch/>
        </p:blipFill>
        <p:spPr>
          <a:xfrm rot="10800000" flipH="1">
            <a:off x="6095998" y="-1"/>
            <a:ext cx="6096002" cy="6858000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335AA53-9E51-3B4B-8D93-4007DDD2BE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67618" y="6061167"/>
            <a:ext cx="6477002" cy="1815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©2021 Arctic Wolf Networks, Inc. All rights reserved. Classification: Public | Confidential | Restricted</a:t>
            </a:r>
          </a:p>
        </p:txBody>
      </p:sp>
    </p:spTree>
    <p:extLst>
      <p:ext uri="{BB962C8B-B14F-4D97-AF65-F5344CB8AC3E}">
        <p14:creationId xmlns:p14="http://schemas.microsoft.com/office/powerpoint/2010/main" val="3737659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6822C85-B23B-2640-91FE-C5466AF14D7B}"/>
              </a:ext>
            </a:extLst>
          </p:cNvPr>
          <p:cNvSpPr/>
          <p:nvPr userDrawn="1"/>
        </p:nvSpPr>
        <p:spPr>
          <a:xfrm>
            <a:off x="4585252" y="0"/>
            <a:ext cx="7606747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Arial" panose="020B0604020202020204" pitchFamily="34" charset="0"/>
            </a:endParaRPr>
          </a:p>
        </p:txBody>
      </p:sp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3EAC8759-8432-224A-AB1C-CC2FFD7D0D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l="178" r="29933"/>
          <a:stretch/>
        </p:blipFill>
        <p:spPr>
          <a:xfrm>
            <a:off x="5738682" y="0"/>
            <a:ext cx="6453318" cy="6858000"/>
          </a:xfrm>
          <a:prstGeom prst="rect">
            <a:avLst/>
          </a:prstGeom>
        </p:spPr>
      </p:pic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B034C9A5-A45C-DE44-83A3-72C01EA6B4B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68925" y="2484436"/>
            <a:ext cx="5459413" cy="22209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lang="en-US" sz="1600" kern="1200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buNone/>
              <a:defRPr lang="en-US" sz="1600" kern="1200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buNone/>
              <a:defRPr lang="en-US" sz="1600" kern="1200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buNone/>
              <a:defRPr lang="en-US" sz="1600" kern="1200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buNone/>
              <a:defRPr lang="en-US" sz="1600" kern="12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ornare</a:t>
            </a:r>
            <a:r>
              <a:rPr lang="en-US"/>
              <a:t>,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scelerisque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 libero a </a:t>
            </a:r>
            <a:r>
              <a:rPr lang="en-US" err="1"/>
              <a:t>pellentesque</a:t>
            </a:r>
            <a:r>
              <a:rPr lang="en-US"/>
              <a:t>. Morbi </a:t>
            </a:r>
            <a:r>
              <a:rPr lang="en-US" err="1"/>
              <a:t>orci</a:t>
            </a:r>
            <a:r>
              <a:rPr lang="en-US"/>
              <a:t> dui, fermentum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ornare</a:t>
            </a:r>
            <a:r>
              <a:rPr lang="en-US"/>
              <a:t>,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dignissim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. Donec lacinia </a:t>
            </a:r>
            <a:r>
              <a:rPr lang="en-US" err="1"/>
              <a:t>neque</a:t>
            </a:r>
            <a:r>
              <a:rPr lang="en-US"/>
              <a:t> non </a:t>
            </a:r>
            <a:r>
              <a:rPr lang="en-US" err="1"/>
              <a:t>velit</a:t>
            </a:r>
            <a:r>
              <a:rPr lang="en-US"/>
              <a:t> dictum </a:t>
            </a:r>
            <a:r>
              <a:rPr lang="en-US" err="1"/>
              <a:t>tincidunt</a:t>
            </a:r>
            <a:r>
              <a:rPr lang="en-US"/>
              <a:t>. </a:t>
            </a:r>
            <a:r>
              <a:rPr lang="en-US" err="1"/>
              <a:t>Etiam</a:t>
            </a:r>
            <a:r>
              <a:rPr lang="en-US"/>
              <a:t> </a:t>
            </a:r>
            <a:r>
              <a:rPr lang="en-US" err="1"/>
              <a:t>lacus</a:t>
            </a:r>
            <a:r>
              <a:rPr lang="en-US"/>
              <a:t> </a:t>
            </a:r>
            <a:r>
              <a:rPr lang="en-US" err="1"/>
              <a:t>neque</a:t>
            </a:r>
            <a:r>
              <a:rPr lang="en-US"/>
              <a:t>, </a:t>
            </a:r>
            <a:r>
              <a:rPr lang="en-US" err="1"/>
              <a:t>mattis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sem</a:t>
            </a:r>
            <a:r>
              <a:rPr lang="en-US"/>
              <a:t>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egesta</a:t>
            </a:r>
            <a:endParaRPr lang="en-US"/>
          </a:p>
          <a:p>
            <a:pPr lvl="0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9730EF2-28EE-D047-AD25-916649E640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83536" y="6315618"/>
            <a:ext cx="376455" cy="311647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8339FB1-BD34-6644-88DA-18820E7AD9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01071" y="6445740"/>
            <a:ext cx="355091" cy="1815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 b="0" i="0" baseline="0">
                <a:solidFill>
                  <a:srgbClr val="BBBBBB"/>
                </a:solidFill>
                <a:latin typeface="Arial" panose="020B0604020202020204" pitchFamily="34" charset="0"/>
              </a:defRPr>
            </a:lvl1pPr>
          </a:lstStyle>
          <a:p>
            <a:fld id="{BFAB3265-56C0-9746-B073-1F3AD707C3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28F8FBF-616C-3C4D-95D6-3629E941D4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5311" y="6445740"/>
            <a:ext cx="6477002" cy="1815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 baseline="0">
                <a:solidFill>
                  <a:srgbClr val="BBBBB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©2021 Arctic Wolf Networks, Inc. All rights reserved. Classification: Public | Confidential | Restricted</a:t>
            </a:r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1AA578-08F9-3243-8409-4CB58097A2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311" y="2490493"/>
            <a:ext cx="3557300" cy="2214856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2800" baseline="0">
                <a:latin typeface="+mj-lt"/>
              </a:defRPr>
            </a:lvl1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ornare</a:t>
            </a:r>
            <a:r>
              <a:rPr lang="en-US"/>
              <a:t>, </a:t>
            </a:r>
            <a:r>
              <a:rPr lang="en-US" err="1"/>
              <a:t>viverra</a:t>
            </a: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53DAE8-10AC-AA42-8ABE-4AC339190B7C}"/>
              </a:ext>
            </a:extLst>
          </p:cNvPr>
          <p:cNvSpPr txBox="1"/>
          <p:nvPr userDrawn="1"/>
        </p:nvSpPr>
        <p:spPr>
          <a:xfrm>
            <a:off x="7341326" y="230735"/>
            <a:ext cx="4418665" cy="1308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ID" sz="850" b="1" i="0" spc="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LEADER IN </a:t>
            </a:r>
            <a:r>
              <a:rPr lang="en-ID" sz="850" b="1" spc="200" baseline="0">
                <a:solidFill>
                  <a:schemeClr val="accent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SECURITY OPERATIONS</a:t>
            </a:r>
          </a:p>
        </p:txBody>
      </p:sp>
    </p:spTree>
    <p:extLst>
      <p:ext uri="{BB962C8B-B14F-4D97-AF65-F5344CB8AC3E}">
        <p14:creationId xmlns:p14="http://schemas.microsoft.com/office/powerpoint/2010/main" val="2364219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8E030B-7825-0847-B1E8-C8C3A513EA5C}"/>
              </a:ext>
            </a:extLst>
          </p:cNvPr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40F9A12-9FB7-D14C-8F33-DCF25C3D85E2}"/>
              </a:ext>
            </a:extLst>
          </p:cNvPr>
          <p:cNvSpPr/>
          <p:nvPr userDrawn="1"/>
        </p:nvSpPr>
        <p:spPr>
          <a:xfrm>
            <a:off x="469394" y="1407522"/>
            <a:ext cx="11259762" cy="467736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Arial" panose="020B0604020202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A2B1445-3AB6-9041-85E4-304C5CBF1E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670" b="16670"/>
          <a:stretch/>
        </p:blipFill>
        <p:spPr>
          <a:xfrm>
            <a:off x="524656" y="1669029"/>
            <a:ext cx="749647" cy="521690"/>
          </a:xfrm>
          <a:prstGeom prst="rect">
            <a:avLst/>
          </a:prstGeom>
        </p:spPr>
      </p:pic>
      <p:sp>
        <p:nvSpPr>
          <p:cNvPr id="25" name="Text Placeholder 26">
            <a:extLst>
              <a:ext uri="{FF2B5EF4-FFF2-40B4-BE49-F238E27FC236}">
                <a16:creationId xmlns:a16="http://schemas.microsoft.com/office/drawing/2014/main" id="{A42FE305-76CA-5244-8855-6195F3E333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1636" y="3555439"/>
            <a:ext cx="3586729" cy="22209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lang="en-US" sz="1600" b="0" kern="1200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buNone/>
              <a:defRPr lang="en-US" sz="1600" kern="1200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buNone/>
              <a:defRPr lang="en-US" sz="1600" kern="1200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buNone/>
              <a:defRPr lang="en-US" sz="1600" kern="1200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buNone/>
              <a:defRPr lang="en-US" sz="1600" kern="12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ornare</a:t>
            </a:r>
            <a:r>
              <a:rPr lang="en-US"/>
              <a:t>,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scelerisque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 libero a </a:t>
            </a:r>
            <a:r>
              <a:rPr lang="en-US" err="1"/>
              <a:t>pellentesque</a:t>
            </a:r>
            <a:r>
              <a:rPr lang="en-US"/>
              <a:t>. Morbi </a:t>
            </a:r>
            <a:r>
              <a:rPr lang="en-US" err="1"/>
              <a:t>orci</a:t>
            </a:r>
            <a:r>
              <a:rPr lang="en-US"/>
              <a:t> dui, fermentum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ornare</a:t>
            </a:r>
            <a:r>
              <a:rPr lang="en-US"/>
              <a:t>,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dignissim</a:t>
            </a:r>
            <a:r>
              <a:rPr lang="en-US"/>
              <a:t> </a:t>
            </a:r>
            <a:r>
              <a:rPr lang="en-US" err="1"/>
              <a:t>risus</a:t>
            </a:r>
            <a:endParaRPr lang="en-US"/>
          </a:p>
        </p:txBody>
      </p:sp>
      <p:sp>
        <p:nvSpPr>
          <p:cNvPr id="26" name="Text Placeholder 26">
            <a:extLst>
              <a:ext uri="{FF2B5EF4-FFF2-40B4-BE49-F238E27FC236}">
                <a16:creationId xmlns:a16="http://schemas.microsoft.com/office/drawing/2014/main" id="{5D7C3822-B071-3B4D-8E58-92F027038E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21637" y="1993544"/>
            <a:ext cx="3586728" cy="1186105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20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buNone/>
              <a:defRPr lang="en-US" sz="1600" kern="1200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buNone/>
              <a:defRPr lang="en-US" sz="1600" kern="1200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buNone/>
              <a:defRPr lang="en-US" sz="1600" kern="1200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buNone/>
              <a:defRPr lang="en-US" sz="1600" kern="12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ornare</a:t>
            </a:r>
            <a:r>
              <a:rPr lang="en-US"/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A819A60-C924-A54B-B74A-A78758C280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83536" y="6315618"/>
            <a:ext cx="376455" cy="311647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ABAE65A-CE3A-9244-AEA3-02859CDF68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01071" y="6445740"/>
            <a:ext cx="355091" cy="1815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 b="0" i="0" baseline="0">
                <a:solidFill>
                  <a:srgbClr val="BBBBBB"/>
                </a:solidFill>
                <a:latin typeface="Arial" panose="020B0604020202020204" pitchFamily="34" charset="0"/>
              </a:defRPr>
            </a:lvl1pPr>
          </a:lstStyle>
          <a:p>
            <a:fld id="{BFAB3265-56C0-9746-B073-1F3AD707C3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4107FA3D-68D1-B34B-9155-40260AF7BF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5311" y="6445740"/>
            <a:ext cx="6477002" cy="1815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 baseline="0">
                <a:solidFill>
                  <a:srgbClr val="BBBBB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©2021 Arctic Wolf Networks, Inc. All rights reserved. Classification: Public | Confidential | Restricted</a:t>
            </a:r>
            <a:endParaRPr lang="en-US" sz="8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3E5601D-9418-DC49-A4E4-5F893FD55853}"/>
              </a:ext>
            </a:extLst>
          </p:cNvPr>
          <p:cNvSpPr txBox="1"/>
          <p:nvPr userDrawn="1"/>
        </p:nvSpPr>
        <p:spPr>
          <a:xfrm>
            <a:off x="7341326" y="230735"/>
            <a:ext cx="4418665" cy="1308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ID" sz="850" b="1" i="0" spc="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LEADER IN </a:t>
            </a:r>
            <a:r>
              <a:rPr lang="en-ID" sz="850" b="1" spc="200" baseline="0">
                <a:solidFill>
                  <a:schemeClr val="accent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SECURITY OPERATIONS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E889E1-9534-E143-B6E3-1EE70B1A9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7948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8E030B-7825-0847-B1E8-C8C3A513EA5C}"/>
              </a:ext>
            </a:extLst>
          </p:cNvPr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F47BC5-E979-8D40-B62E-939C804626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83536" y="6315618"/>
            <a:ext cx="376455" cy="311647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10A2BE3-ED71-4642-A194-467E73AF76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01071" y="6445740"/>
            <a:ext cx="355091" cy="1815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 b="0" i="0" baseline="0">
                <a:solidFill>
                  <a:srgbClr val="BBBBBB"/>
                </a:solidFill>
                <a:latin typeface="Arial" panose="020B0604020202020204" pitchFamily="34" charset="0"/>
              </a:defRPr>
            </a:lvl1pPr>
          </a:lstStyle>
          <a:p>
            <a:fld id="{BFAB3265-56C0-9746-B073-1F3AD707C3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F231061-616A-8C4D-B264-3900FC0188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5311" y="6445740"/>
            <a:ext cx="6477002" cy="1815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 baseline="0">
                <a:solidFill>
                  <a:srgbClr val="BBBBB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©2021 Arctic Wolf Networks, Inc. All rights reserved. Classification: Public | Confidential | Restricted</a:t>
            </a:r>
            <a:endParaRPr lang="en-US" sz="8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794243-4749-A54E-858C-9EBD742180C1}"/>
              </a:ext>
            </a:extLst>
          </p:cNvPr>
          <p:cNvSpPr txBox="1"/>
          <p:nvPr userDrawn="1"/>
        </p:nvSpPr>
        <p:spPr>
          <a:xfrm>
            <a:off x="7341326" y="230735"/>
            <a:ext cx="4418665" cy="1308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ID" sz="850" b="1" i="0" spc="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LEADER IN </a:t>
            </a:r>
            <a:r>
              <a:rPr lang="en-ID" sz="850" b="1" spc="200" baseline="0">
                <a:solidFill>
                  <a:schemeClr val="accent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SECURITY OPERATIONS</a:t>
            </a:r>
          </a:p>
        </p:txBody>
      </p:sp>
      <p:sp>
        <p:nvSpPr>
          <p:cNvPr id="8" name="Text Placeholder 36">
            <a:extLst>
              <a:ext uri="{FF2B5EF4-FFF2-40B4-BE49-F238E27FC236}">
                <a16:creationId xmlns:a16="http://schemas.microsoft.com/office/drawing/2014/main" id="{5E95345A-664F-F04D-8F2D-B96ED5B2DE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0341" y="1965861"/>
            <a:ext cx="11269650" cy="1702494"/>
          </a:xfrm>
          <a:prstGeom prst="rect">
            <a:avLst/>
          </a:prstGeom>
        </p:spPr>
        <p:txBody>
          <a:bodyPr/>
          <a:lstStyle>
            <a:lvl1pPr>
              <a:buNone/>
              <a:defRPr sz="1600" b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86BBEC-66F7-6F47-84EF-9D2B6C228F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5737" y="1211885"/>
            <a:ext cx="11274425" cy="420007"/>
          </a:xfrm>
        </p:spPr>
        <p:txBody>
          <a:bodyPr anchor="ctr"/>
          <a:lstStyle>
            <a:lvl1pPr marL="0" indent="0">
              <a:spcBef>
                <a:spcPts val="0"/>
              </a:spcBef>
              <a:buFontTx/>
              <a:buNone/>
              <a:defRPr sz="1700" baseline="0">
                <a:solidFill>
                  <a:schemeClr val="bg1">
                    <a:lumMod val="85000"/>
                  </a:schemeClr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insert 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3A47F9-204C-EB44-9733-CB2052622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311" y="546652"/>
            <a:ext cx="11237296" cy="6055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7461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Dark BG Tex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8E030B-7825-0847-B1E8-C8C3A513EA5C}"/>
              </a:ext>
            </a:extLst>
          </p:cNvPr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Arial" panose="020B0604020202020204" pitchFamily="34" charset="0"/>
            </a:endParaRPr>
          </a:p>
        </p:txBody>
      </p:sp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622CBC33-8749-7240-B332-0859634987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l="105" t="-10591" r="19891" b="-10591"/>
          <a:stretch/>
        </p:blipFill>
        <p:spPr>
          <a:xfrm rot="10800000">
            <a:off x="-2" y="0"/>
            <a:ext cx="6095998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F47BC5-E979-8D40-B62E-939C804626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83536" y="6315618"/>
            <a:ext cx="376455" cy="311647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10A2BE3-ED71-4642-A194-467E73AF76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01071" y="6445740"/>
            <a:ext cx="355091" cy="1815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 b="0" i="0" baseline="0">
                <a:solidFill>
                  <a:srgbClr val="BBBBBB"/>
                </a:solidFill>
                <a:latin typeface="Arial" panose="020B0604020202020204" pitchFamily="34" charset="0"/>
              </a:defRPr>
            </a:lvl1pPr>
          </a:lstStyle>
          <a:p>
            <a:fld id="{BFAB3265-56C0-9746-B073-1F3AD707C3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F231061-616A-8C4D-B264-3900FC0188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5311" y="6445740"/>
            <a:ext cx="6477002" cy="1815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 baseline="0">
                <a:solidFill>
                  <a:srgbClr val="BBBBB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©2021 Arctic Wolf Networks, Inc. All rights reserved. Classification: Public | Confidential | Restricted</a:t>
            </a:r>
            <a:endParaRPr lang="en-US" sz="8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794243-4749-A54E-858C-9EBD742180C1}"/>
              </a:ext>
            </a:extLst>
          </p:cNvPr>
          <p:cNvSpPr txBox="1"/>
          <p:nvPr userDrawn="1"/>
        </p:nvSpPr>
        <p:spPr>
          <a:xfrm>
            <a:off x="7341326" y="230735"/>
            <a:ext cx="4418665" cy="1308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ID" sz="850" b="1" i="0" spc="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LEADER IN </a:t>
            </a:r>
            <a:r>
              <a:rPr lang="en-ID" sz="850" b="1" spc="200" baseline="0">
                <a:solidFill>
                  <a:schemeClr val="accent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SECURITY OPERATIONS</a:t>
            </a:r>
          </a:p>
        </p:txBody>
      </p:sp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A1F54BBF-FDE9-F845-B0FA-4E847026A2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l="105" t="-10591" r="19891" b="-10591"/>
          <a:stretch/>
        </p:blipFill>
        <p:spPr>
          <a:xfrm>
            <a:off x="6095996" y="-2"/>
            <a:ext cx="609599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403278-3020-5E4D-B581-27A1718CE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80899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7AFB232-B722-2041-AEB7-6CB8BC073E1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29">
            <a:extLst>
              <a:ext uri="{FF2B5EF4-FFF2-40B4-BE49-F238E27FC236}">
                <a16:creationId xmlns:a16="http://schemas.microsoft.com/office/drawing/2014/main" id="{4741F475-1EC5-534F-9D61-BD4D0200827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52800" y="4138801"/>
            <a:ext cx="7391400" cy="604723"/>
          </a:xfrm>
        </p:spPr>
        <p:txBody>
          <a:bodyPr/>
          <a:lstStyle>
            <a:lvl1pPr marL="0" indent="0" algn="r" defTabSz="573603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100"/>
              </a:spcAft>
              <a:buSzPct val="100000"/>
              <a:buNone/>
              <a:defRPr lang="en-US" sz="1600" b="0" i="0" kern="120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6350" indent="0" algn="r">
              <a:lnSpc>
                <a:spcPct val="110000"/>
              </a:lnSpc>
              <a:spcBef>
                <a:spcPts val="0"/>
              </a:spcBef>
              <a:buNone/>
              <a:defRPr lang="en-US" sz="1400" b="0" i="0" kern="12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5E8F261-3306-994F-A3BD-ADC8F6F917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722" t="13191" r="1390" b="1974"/>
          <a:stretch/>
        </p:blipFill>
        <p:spPr>
          <a:xfrm>
            <a:off x="0" y="-13749"/>
            <a:ext cx="4876800" cy="3393832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B3C0EA9F-7734-5342-9CB3-BE2CE95389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7800" y="1768644"/>
            <a:ext cx="9296400" cy="2199202"/>
          </a:xfrm>
          <a:prstGeom prst="rect">
            <a:avLst/>
          </a:prstGeom>
        </p:spPr>
        <p:txBody>
          <a:bodyPr numCol="1" anchor="t">
            <a:normAutofit/>
          </a:bodyPr>
          <a:lstStyle>
            <a:lvl1pPr algn="l">
              <a:lnSpc>
                <a:spcPct val="120000"/>
              </a:lnSpc>
              <a:defRPr sz="2800" b="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FD53F0E-9BE8-BF47-BB27-1C93B4B821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83536" y="6315618"/>
            <a:ext cx="376455" cy="311647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1C59FE8-F0CD-9E46-8F71-2453471BD9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01071" y="6445740"/>
            <a:ext cx="355091" cy="1815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 b="0" i="0" baseline="0">
                <a:solidFill>
                  <a:srgbClr val="BBBBBB"/>
                </a:solidFill>
                <a:latin typeface="Arial" panose="020B0604020202020204" pitchFamily="34" charset="0"/>
              </a:defRPr>
            </a:lvl1pPr>
          </a:lstStyle>
          <a:p>
            <a:fld id="{BFAB3265-56C0-9746-B073-1F3AD707C3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A6B6854-19B3-DC4B-8773-70E6930D33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5311" y="6445740"/>
            <a:ext cx="6477002" cy="1815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 baseline="0">
                <a:solidFill>
                  <a:srgbClr val="BBBBB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©2021 Arctic Wolf Networks, Inc. All rights reserved. Classification: Public | Confidential | Restricted</a:t>
            </a:r>
            <a:endParaRPr lang="en-US" sz="8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BF58B9C-4CE4-4243-AA55-55D36F0B53EC}"/>
              </a:ext>
            </a:extLst>
          </p:cNvPr>
          <p:cNvSpPr txBox="1"/>
          <p:nvPr userDrawn="1"/>
        </p:nvSpPr>
        <p:spPr>
          <a:xfrm>
            <a:off x="7341326" y="230735"/>
            <a:ext cx="4418665" cy="1308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ID" sz="850" b="1" i="0" spc="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LEADER IN </a:t>
            </a:r>
            <a:r>
              <a:rPr lang="en-ID" sz="850" b="1" spc="200" baseline="0">
                <a:solidFill>
                  <a:schemeClr val="accent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SECURITY OPERATIONS</a:t>
            </a:r>
          </a:p>
        </p:txBody>
      </p:sp>
    </p:spTree>
    <p:extLst>
      <p:ext uri="{BB962C8B-B14F-4D97-AF65-F5344CB8AC3E}">
        <p14:creationId xmlns:p14="http://schemas.microsoft.com/office/powerpoint/2010/main" val="34304311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Gray Section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17C5D71-BAF3-134D-9B15-C9D177DB8A27}"/>
              </a:ext>
            </a:extLst>
          </p:cNvPr>
          <p:cNvSpPr/>
          <p:nvPr userDrawn="1"/>
        </p:nvSpPr>
        <p:spPr>
          <a:xfrm>
            <a:off x="0" y="1524000"/>
            <a:ext cx="12191999" cy="5333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Arial" panose="020B0604020202020204" pitchFamily="34" charset="0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12CD774-4654-6B43-BA2A-063B52337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01071" y="6445740"/>
            <a:ext cx="355091" cy="1815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 b="0" i="0" baseline="0">
                <a:solidFill>
                  <a:srgbClr val="BBBBBB"/>
                </a:solidFill>
                <a:latin typeface="Arial" panose="020B0604020202020204" pitchFamily="34" charset="0"/>
              </a:defRPr>
            </a:lvl1pPr>
          </a:lstStyle>
          <a:p>
            <a:fld id="{BFAB3265-56C0-9746-B073-1F3AD707C39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4177A50-AFA4-EA46-9EEE-5B15382668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83535" y="6315616"/>
            <a:ext cx="376456" cy="311649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3D0ACD9-F33C-B64E-BD2A-386BBB5C19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5311" y="6445740"/>
            <a:ext cx="6477002" cy="1815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 baseline="0">
                <a:solidFill>
                  <a:srgbClr val="BBBBB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©2021 Arctic Wolf Networks, Inc. All rights reserved. Classification: Public | Confidential | Restricted</a:t>
            </a:r>
            <a:endParaRPr lang="en-US" sz="8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E21129-2CB7-3444-B593-E5D9003A7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4771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502FB29-04C3-CB43-AB6F-0840693E22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9" name="Parallelogram 8">
            <a:extLst>
              <a:ext uri="{FF2B5EF4-FFF2-40B4-BE49-F238E27FC236}">
                <a16:creationId xmlns:a16="http://schemas.microsoft.com/office/drawing/2014/main" id="{19BE111F-C37E-5949-B20B-1901C0C48246}"/>
              </a:ext>
            </a:extLst>
          </p:cNvPr>
          <p:cNvSpPr/>
          <p:nvPr userDrawn="1"/>
        </p:nvSpPr>
        <p:spPr>
          <a:xfrm>
            <a:off x="-1976077" y="0"/>
            <a:ext cx="8442664" cy="6858000"/>
          </a:xfrm>
          <a:prstGeom prst="parallelogram">
            <a:avLst>
              <a:gd name="adj" fmla="val 59544"/>
            </a:avLst>
          </a:prstGeom>
          <a:gradFill>
            <a:gsLst>
              <a:gs pos="0">
                <a:srgbClr val="2F90D8">
                  <a:alpha val="0"/>
                </a:srgbClr>
              </a:gs>
              <a:gs pos="42000">
                <a:schemeClr val="tx2">
                  <a:alpha val="50000"/>
                </a:schemeClr>
              </a:gs>
              <a:gs pos="94805">
                <a:srgbClr val="124165">
                  <a:alpha val="8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C07EE5E-4C65-064E-9935-27F8501131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1671" y="3834071"/>
            <a:ext cx="642730" cy="4472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C148E0B-0B64-394D-86DB-E24EFF9AD5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83536" y="6315618"/>
            <a:ext cx="376455" cy="311647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7C31A39-E915-6045-BDA4-FE08118DCF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01071" y="6445740"/>
            <a:ext cx="355091" cy="1815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 b="0" i="0" baseline="0">
                <a:solidFill>
                  <a:srgbClr val="BBBBBB"/>
                </a:solidFill>
                <a:latin typeface="Arial" panose="020B0604020202020204" pitchFamily="34" charset="0"/>
              </a:defRPr>
            </a:lvl1pPr>
          </a:lstStyle>
          <a:p>
            <a:fld id="{BFAB3265-56C0-9746-B073-1F3AD707C3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1CD0E988-7B64-6049-AA8C-81E56D4BE1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5311" y="6445740"/>
            <a:ext cx="6477002" cy="1815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 baseline="0">
                <a:solidFill>
                  <a:srgbClr val="BBBBB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©2021 Arctic Wolf Networks, Inc. All rights reserved. Classification: Public | Confidential | Restricted</a:t>
            </a:r>
            <a:endParaRPr lang="en-US" sz="80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993A74F-846F-3245-A407-894D86AB12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0345" y="4218613"/>
            <a:ext cx="7874553" cy="191830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lang="en-US" sz="4000" b="1" kern="1200" dirty="0">
                <a:solidFill>
                  <a:schemeClr val="bg1"/>
                </a:solidFill>
                <a:latin typeface="Arial Black" panose="020B0604020202020204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Transition Slide Title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6C0AC7-9093-EF47-B719-902B298D153E}"/>
              </a:ext>
            </a:extLst>
          </p:cNvPr>
          <p:cNvSpPr txBox="1"/>
          <p:nvPr userDrawn="1"/>
        </p:nvSpPr>
        <p:spPr>
          <a:xfrm>
            <a:off x="7341326" y="230735"/>
            <a:ext cx="4418665" cy="1308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ID" sz="850" b="1" i="0" spc="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LEADER IN </a:t>
            </a:r>
            <a:r>
              <a:rPr lang="en-ID" sz="850" b="1" spc="200" baseline="0">
                <a:solidFill>
                  <a:schemeClr val="accent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SECURITY OPERATIONS</a:t>
            </a:r>
          </a:p>
        </p:txBody>
      </p:sp>
    </p:spTree>
    <p:extLst>
      <p:ext uri="{BB962C8B-B14F-4D97-AF65-F5344CB8AC3E}">
        <p14:creationId xmlns:p14="http://schemas.microsoft.com/office/powerpoint/2010/main" val="5220944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29763BF-884D-1545-9336-3CDD3A4B83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F5DAFA-0851-5E48-97F4-605124A29A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83536" y="6315618"/>
            <a:ext cx="376455" cy="311647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AF9FAB4-DCD2-BA44-B30C-E95FC4802E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01071" y="6445740"/>
            <a:ext cx="355091" cy="1815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 b="0" i="0" baseline="0">
                <a:solidFill>
                  <a:srgbClr val="BBBBBB"/>
                </a:solidFill>
                <a:latin typeface="Arial" panose="020B0604020202020204" pitchFamily="34" charset="0"/>
              </a:defRPr>
            </a:lvl1pPr>
          </a:lstStyle>
          <a:p>
            <a:fld id="{BFAB3265-56C0-9746-B073-1F3AD707C39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1D1A3C-0173-A645-838E-586B1E5C834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1671" y="3834071"/>
            <a:ext cx="642730" cy="447284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D875B29-26CE-0D4A-8941-970EED0FDB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5311" y="6445740"/>
            <a:ext cx="6477002" cy="1815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 baseline="0">
                <a:solidFill>
                  <a:srgbClr val="BBBBB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©2021 Arctic Wolf Networks, Inc. All rights reserved. Classification: Public | Confidential | Restricted</a:t>
            </a:r>
            <a:endParaRPr lang="en-US" sz="80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E3CDD3B-7BF7-A747-8454-C8AAD633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0345" y="4218613"/>
            <a:ext cx="7874553" cy="191830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lang="en-US" sz="4000" b="1" kern="1200" dirty="0">
                <a:solidFill>
                  <a:schemeClr val="bg1"/>
                </a:solidFill>
                <a:latin typeface="Arial Black" panose="020B0604020202020204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Transition Slide Title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20543A-808F-754E-B27A-332CED4063EE}"/>
              </a:ext>
            </a:extLst>
          </p:cNvPr>
          <p:cNvSpPr txBox="1"/>
          <p:nvPr userDrawn="1"/>
        </p:nvSpPr>
        <p:spPr>
          <a:xfrm>
            <a:off x="7341326" y="230735"/>
            <a:ext cx="4418665" cy="1308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ID" sz="850" b="1" i="0" spc="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LEADER IN </a:t>
            </a:r>
            <a:r>
              <a:rPr lang="en-ID" sz="850" b="1" spc="200" baseline="0">
                <a:solidFill>
                  <a:schemeClr val="accent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SECURITY OPERATIONS</a:t>
            </a:r>
          </a:p>
        </p:txBody>
      </p:sp>
    </p:spTree>
    <p:extLst>
      <p:ext uri="{BB962C8B-B14F-4D97-AF65-F5344CB8AC3E}">
        <p14:creationId xmlns:p14="http://schemas.microsoft.com/office/powerpoint/2010/main" val="2691274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view of the earth from space&#10;&#10;Description automatically generated with medium confidence">
            <a:extLst>
              <a:ext uri="{FF2B5EF4-FFF2-40B4-BE49-F238E27FC236}">
                <a16:creationId xmlns:a16="http://schemas.microsoft.com/office/drawing/2014/main" id="{7ACA60E5-D3D8-9F46-B40C-0C09C14C08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795" b="7795"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05D33336-547B-9148-B216-0BB162ABAE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0000"/>
          </a:blip>
          <a:srcRect l="-1" t="43952" r="49416"/>
          <a:stretch/>
        </p:blipFill>
        <p:spPr>
          <a:xfrm>
            <a:off x="-1" y="2057785"/>
            <a:ext cx="2827177" cy="4800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5398C16-3F2E-1643-B30F-74A2D28DD434}"/>
              </a:ext>
            </a:extLst>
          </p:cNvPr>
          <p:cNvSpPr txBox="1"/>
          <p:nvPr userDrawn="1"/>
        </p:nvSpPr>
        <p:spPr>
          <a:xfrm>
            <a:off x="7341326" y="597145"/>
            <a:ext cx="4418665" cy="1308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ID" sz="850" b="1" i="0" spc="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LEADER IN </a:t>
            </a:r>
            <a:r>
              <a:rPr lang="en-ID" sz="850" b="1" spc="200" baseline="0">
                <a:solidFill>
                  <a:schemeClr val="accent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SECURITY OPERATIONS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15820CD-B56E-6843-9359-A685FE03C3B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21219" y="-263010"/>
            <a:ext cx="3795131" cy="2160176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6972287C-6931-2347-8E4C-37586E542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692" y="3822700"/>
            <a:ext cx="8443707" cy="139202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4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D2F92096-BD6A-C340-A26A-D09C4AE387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5693" y="5537161"/>
            <a:ext cx="8443707" cy="767838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59660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necktie, dark, person, wearing&#10;&#10;Description automatically generated">
            <a:extLst>
              <a:ext uri="{FF2B5EF4-FFF2-40B4-BE49-F238E27FC236}">
                <a16:creationId xmlns:a16="http://schemas.microsoft.com/office/drawing/2014/main" id="{415BAA96-7527-204D-9A77-D7A1EFADA9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5" b="622"/>
          <a:stretch/>
        </p:blipFill>
        <p:spPr>
          <a:xfrm rot="5400000" flipV="1">
            <a:off x="2667003" y="-2667000"/>
            <a:ext cx="6858002" cy="12191997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2CC7DBE0-7E1E-F644-9131-6D4E5822D7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0345" y="4218613"/>
            <a:ext cx="7874553" cy="191830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lang="en-US" sz="4000" b="1" kern="1200" dirty="0">
                <a:solidFill>
                  <a:schemeClr val="bg1"/>
                </a:solidFill>
                <a:latin typeface="Arial Black" panose="020B0604020202020204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Transition Slide Title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FDBD54C-4FAF-9542-B2F6-8B30727A77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83536" y="6315618"/>
            <a:ext cx="376455" cy="311647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C1A4656-B7D8-7B45-85EE-EEE197B0A2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01071" y="6445740"/>
            <a:ext cx="355091" cy="1815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 b="0" i="0" baseline="0">
                <a:solidFill>
                  <a:srgbClr val="BBBBBB"/>
                </a:solidFill>
                <a:latin typeface="Arial" panose="020B0604020202020204" pitchFamily="34" charset="0"/>
              </a:defRPr>
            </a:lvl1pPr>
          </a:lstStyle>
          <a:p>
            <a:fld id="{BFAB3265-56C0-9746-B073-1F3AD707C39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173AAA-BBF6-4040-B521-D18CABDE755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1671" y="3834071"/>
            <a:ext cx="642730" cy="447284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301FB40-CF23-0D46-A489-8BA1A51D89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5311" y="6445740"/>
            <a:ext cx="6477002" cy="1815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 baseline="0">
                <a:solidFill>
                  <a:srgbClr val="BBBBB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©2021 Arctic Wolf Networks, Inc. All rights reserved. Classification: Public | Confidential | Restricted</a:t>
            </a:r>
            <a:endParaRPr lang="en-US" sz="8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A1C6CC-541E-7049-9D77-506DBFC0D536}"/>
              </a:ext>
            </a:extLst>
          </p:cNvPr>
          <p:cNvSpPr txBox="1"/>
          <p:nvPr userDrawn="1"/>
        </p:nvSpPr>
        <p:spPr>
          <a:xfrm>
            <a:off x="7341326" y="230735"/>
            <a:ext cx="4418665" cy="1308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ID" sz="850" b="1" i="0" spc="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LEADER IN </a:t>
            </a:r>
            <a:r>
              <a:rPr lang="en-ID" sz="850" b="1" spc="200" baseline="0">
                <a:solidFill>
                  <a:schemeClr val="accent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SECURITY OPERATIONS</a:t>
            </a:r>
          </a:p>
        </p:txBody>
      </p:sp>
    </p:spTree>
    <p:extLst>
      <p:ext uri="{BB962C8B-B14F-4D97-AF65-F5344CB8AC3E}">
        <p14:creationId xmlns:p14="http://schemas.microsoft.com/office/powerpoint/2010/main" val="18275611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computer, electronics&#10;&#10;Description automatically generated">
            <a:extLst>
              <a:ext uri="{FF2B5EF4-FFF2-40B4-BE49-F238E27FC236}">
                <a16:creationId xmlns:a16="http://schemas.microsoft.com/office/drawing/2014/main" id="{45AAC62A-5534-DA42-9714-A485427901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2" y="0"/>
            <a:ext cx="12187076" cy="6858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2CC7DBE0-7E1E-F644-9131-6D4E5822D7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0345" y="4218613"/>
            <a:ext cx="7874553" cy="191830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lang="en-US" sz="4000" b="1" kern="1200" dirty="0">
                <a:solidFill>
                  <a:schemeClr val="bg1"/>
                </a:solidFill>
                <a:latin typeface="Arial Black" panose="020B0604020202020204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Transition Slide Title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FDBD54C-4FAF-9542-B2F6-8B30727A77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83536" y="6315618"/>
            <a:ext cx="376455" cy="311647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C1A4656-B7D8-7B45-85EE-EEE197B0A2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01071" y="6445740"/>
            <a:ext cx="355091" cy="1815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 b="0" i="0" baseline="0">
                <a:solidFill>
                  <a:srgbClr val="BBBBBB"/>
                </a:solidFill>
                <a:latin typeface="Arial" panose="020B0604020202020204" pitchFamily="34" charset="0"/>
              </a:defRPr>
            </a:lvl1pPr>
          </a:lstStyle>
          <a:p>
            <a:fld id="{BFAB3265-56C0-9746-B073-1F3AD707C39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173AAA-BBF6-4040-B521-D18CABDE755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1671" y="3834071"/>
            <a:ext cx="642730" cy="447284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301FB40-CF23-0D46-A489-8BA1A51D89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5311" y="6445740"/>
            <a:ext cx="6477002" cy="1815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 baseline="0">
                <a:solidFill>
                  <a:srgbClr val="BBBBB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©2021 Arctic Wolf Networks, Inc. All rights reserved. Classification: Public | Confidential | Restricted</a:t>
            </a:r>
            <a:endParaRPr lang="en-US" sz="8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A1C6CC-541E-7049-9D77-506DBFC0D536}"/>
              </a:ext>
            </a:extLst>
          </p:cNvPr>
          <p:cNvSpPr txBox="1"/>
          <p:nvPr userDrawn="1"/>
        </p:nvSpPr>
        <p:spPr>
          <a:xfrm>
            <a:off x="7341326" y="230735"/>
            <a:ext cx="4418665" cy="1308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ID" sz="850" b="1" i="0" spc="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LEADER IN </a:t>
            </a:r>
            <a:r>
              <a:rPr lang="en-ID" sz="850" b="1" spc="200" baseline="0">
                <a:solidFill>
                  <a:schemeClr val="accent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SECURITY OPERATIONS</a:t>
            </a:r>
          </a:p>
        </p:txBody>
      </p:sp>
    </p:spTree>
    <p:extLst>
      <p:ext uri="{BB962C8B-B14F-4D97-AF65-F5344CB8AC3E}">
        <p14:creationId xmlns:p14="http://schemas.microsoft.com/office/powerpoint/2010/main" val="27311399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computer&#10;&#10;Description automatically generated">
            <a:extLst>
              <a:ext uri="{FF2B5EF4-FFF2-40B4-BE49-F238E27FC236}">
                <a16:creationId xmlns:a16="http://schemas.microsoft.com/office/drawing/2014/main" id="{D6EC64A2-9F60-F94B-8A4C-DCE37D8D9E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142" t="317" b="317"/>
          <a:stretch/>
        </p:blipFill>
        <p:spPr>
          <a:xfrm>
            <a:off x="0" y="-1"/>
            <a:ext cx="12192000" cy="6858002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2CC7DBE0-7E1E-F644-9131-6D4E5822D7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0345" y="4218613"/>
            <a:ext cx="7874553" cy="191830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lang="en-US" sz="4000" b="1" kern="1200" dirty="0">
                <a:solidFill>
                  <a:schemeClr val="bg1"/>
                </a:solidFill>
                <a:latin typeface="Arial Black" panose="020B0604020202020204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Transition Slide Title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FDBD54C-4FAF-9542-B2F6-8B30727A77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83536" y="6315618"/>
            <a:ext cx="376455" cy="311647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C1A4656-B7D8-7B45-85EE-EEE197B0A2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01071" y="6445740"/>
            <a:ext cx="355091" cy="1815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 b="0" i="0" baseline="0">
                <a:solidFill>
                  <a:srgbClr val="BBBBBB"/>
                </a:solidFill>
                <a:latin typeface="Arial" panose="020B0604020202020204" pitchFamily="34" charset="0"/>
              </a:defRPr>
            </a:lvl1pPr>
          </a:lstStyle>
          <a:p>
            <a:fld id="{BFAB3265-56C0-9746-B073-1F3AD707C39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173AAA-BBF6-4040-B521-D18CABDE755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1671" y="3834071"/>
            <a:ext cx="642730" cy="447284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301FB40-CF23-0D46-A489-8BA1A51D89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5311" y="6445740"/>
            <a:ext cx="6477002" cy="1815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 baseline="0">
                <a:solidFill>
                  <a:srgbClr val="BBBBB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©2021 Arctic Wolf Networks, Inc. All rights reserved. Classification: Public | Confidential | Restricted</a:t>
            </a:r>
            <a:endParaRPr lang="en-US" sz="8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A1C6CC-541E-7049-9D77-506DBFC0D536}"/>
              </a:ext>
            </a:extLst>
          </p:cNvPr>
          <p:cNvSpPr txBox="1"/>
          <p:nvPr userDrawn="1"/>
        </p:nvSpPr>
        <p:spPr>
          <a:xfrm>
            <a:off x="7341326" y="230735"/>
            <a:ext cx="4418665" cy="1308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ID" sz="850" b="1" i="0" spc="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LEADER IN </a:t>
            </a:r>
            <a:r>
              <a:rPr lang="en-ID" sz="850" b="1" spc="200" baseline="0">
                <a:solidFill>
                  <a:schemeClr val="accent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SECURITY OPERATIONS</a:t>
            </a:r>
          </a:p>
        </p:txBody>
      </p:sp>
    </p:spTree>
    <p:extLst>
      <p:ext uri="{BB962C8B-B14F-4D97-AF65-F5344CB8AC3E}">
        <p14:creationId xmlns:p14="http://schemas.microsoft.com/office/powerpoint/2010/main" val="36338754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ection Right With Title, Subtitle,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5FAE5E9-D602-5846-9CFB-A1A89CE594CF}"/>
              </a:ext>
            </a:extLst>
          </p:cNvPr>
          <p:cNvSpPr/>
          <p:nvPr userDrawn="1"/>
        </p:nvSpPr>
        <p:spPr>
          <a:xfrm>
            <a:off x="8129588" y="0"/>
            <a:ext cx="4062412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Arial" panose="020B0604020202020204" pitchFamily="34" charset="0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BCFAC56-5902-B74B-9F62-1BCFBE7526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01071" y="6445740"/>
            <a:ext cx="355091" cy="1815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 b="0" i="0" baseline="0">
                <a:solidFill>
                  <a:srgbClr val="BBBBBB"/>
                </a:solidFill>
                <a:latin typeface="Arial" panose="020B0604020202020204" pitchFamily="34" charset="0"/>
              </a:defRPr>
            </a:lvl1pPr>
          </a:lstStyle>
          <a:p>
            <a:fld id="{BFAB3265-56C0-9746-B073-1F3AD707C39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DC3CCC-9433-3F40-B474-3CA4DD6231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83535" y="6315616"/>
            <a:ext cx="376456" cy="311649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0A6811E-6438-9A43-A0D9-8CAED30276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5311" y="6445740"/>
            <a:ext cx="6477002" cy="1815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 baseline="0">
                <a:solidFill>
                  <a:srgbClr val="BBBBB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©2021 Arctic Wolf Networks, Inc. All rights reserved. Classification: Public | Confidential | Restricted</a:t>
            </a:r>
            <a:endParaRPr lang="en-US" sz="8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0D96B9-E278-F943-8861-FAB425249C1F}"/>
              </a:ext>
            </a:extLst>
          </p:cNvPr>
          <p:cNvSpPr txBox="1"/>
          <p:nvPr userDrawn="1"/>
        </p:nvSpPr>
        <p:spPr>
          <a:xfrm>
            <a:off x="7341326" y="230735"/>
            <a:ext cx="4418665" cy="1308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ID" sz="850" b="1" i="0" spc="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LEADER IN </a:t>
            </a:r>
            <a:r>
              <a:rPr lang="en-ID" sz="850" b="1" spc="200" baseline="0">
                <a:solidFill>
                  <a:schemeClr val="accent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SECURITY OPERATIONS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CE5E5EDD-12F9-0D40-9501-D85D7E5FE9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5737" y="1867062"/>
            <a:ext cx="7072351" cy="40687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59664B5-23A2-024C-A060-86CFFA04F3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5737" y="1151213"/>
            <a:ext cx="7072351" cy="420007"/>
          </a:xfrm>
        </p:spPr>
        <p:txBody>
          <a:bodyPr anchor="ctr"/>
          <a:lstStyle>
            <a:lvl1pPr marL="0" indent="0">
              <a:spcBef>
                <a:spcPts val="0"/>
              </a:spcBef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insert 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F7F8E-C7BB-F54E-B378-2863CCEE7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842538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ecti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5FAE5E9-D602-5846-9CFB-A1A89CE594CF}"/>
              </a:ext>
            </a:extLst>
          </p:cNvPr>
          <p:cNvSpPr/>
          <p:nvPr userDrawn="1"/>
        </p:nvSpPr>
        <p:spPr>
          <a:xfrm>
            <a:off x="6586849" y="1"/>
            <a:ext cx="5605151" cy="64457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Arial" panose="020B0604020202020204" pitchFamily="34" charset="0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0A6811E-6438-9A43-A0D9-8CAED30276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1188" y="6094048"/>
            <a:ext cx="6477002" cy="1815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©2021 Arctic Wolf Networks, Inc. All rights reserved. Classification: Public | Confidential | Restricted</a:t>
            </a:r>
          </a:p>
        </p:txBody>
      </p:sp>
    </p:spTree>
    <p:extLst>
      <p:ext uri="{BB962C8B-B14F-4D97-AF65-F5344CB8AC3E}">
        <p14:creationId xmlns:p14="http://schemas.microsoft.com/office/powerpoint/2010/main" val="35416463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ection Top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4743B1-0AC9-504F-8E49-203C5674BCA3}"/>
              </a:ext>
            </a:extLst>
          </p:cNvPr>
          <p:cNvSpPr/>
          <p:nvPr userDrawn="1"/>
        </p:nvSpPr>
        <p:spPr>
          <a:xfrm>
            <a:off x="0" y="0"/>
            <a:ext cx="12192000" cy="409981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36">
            <a:extLst>
              <a:ext uri="{FF2B5EF4-FFF2-40B4-BE49-F238E27FC236}">
                <a16:creationId xmlns:a16="http://schemas.microsoft.com/office/drawing/2014/main" id="{E10D9A80-7D04-F246-92F4-CBBBDE1081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0341" y="1904859"/>
            <a:ext cx="11269650" cy="1702494"/>
          </a:xfrm>
          <a:prstGeom prst="rect">
            <a:avLst/>
          </a:prstGeom>
        </p:spPr>
        <p:txBody>
          <a:bodyPr/>
          <a:lstStyle>
            <a:lvl1pPr>
              <a:buNone/>
              <a:defRPr sz="1600" b="0"/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401B03B-4C7E-6C4A-9CD1-DE53481E6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01071" y="6445740"/>
            <a:ext cx="355091" cy="1815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 b="0" i="0" baseline="0">
                <a:solidFill>
                  <a:srgbClr val="BBBBBB"/>
                </a:solidFill>
                <a:latin typeface="Arial" panose="020B0604020202020204" pitchFamily="34" charset="0"/>
              </a:defRPr>
            </a:lvl1pPr>
          </a:lstStyle>
          <a:p>
            <a:fld id="{BFAB3265-56C0-9746-B073-1F3AD707C3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8CCB70F-11BF-A44D-B071-FBC2CA3793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5311" y="6445740"/>
            <a:ext cx="6477002" cy="1815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 baseline="0">
                <a:solidFill>
                  <a:srgbClr val="BBBBB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©2021 Arctic Wolf Networks, Inc. All rights reserved. Classification: Public | Confidential | Restricted</a:t>
            </a:r>
            <a:endParaRPr lang="en-US" sz="8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085040-8445-294F-A5D4-F1DE653428D7}"/>
              </a:ext>
            </a:extLst>
          </p:cNvPr>
          <p:cNvSpPr txBox="1"/>
          <p:nvPr userDrawn="1"/>
        </p:nvSpPr>
        <p:spPr>
          <a:xfrm>
            <a:off x="7341326" y="230735"/>
            <a:ext cx="4418665" cy="1308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ID" sz="850" b="1" i="0" spc="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LEADER IN </a:t>
            </a:r>
            <a:r>
              <a:rPr lang="en-ID" sz="850" b="1" spc="200" baseline="0">
                <a:solidFill>
                  <a:schemeClr val="accent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SECURITY OPERATIONS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76BB636-D4CA-7644-9179-78C54869A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311" y="546652"/>
            <a:ext cx="11237296" cy="6741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F6C4470-B642-0E4D-B708-783A2C265A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5737" y="1220786"/>
            <a:ext cx="11274425" cy="420007"/>
          </a:xfrm>
        </p:spPr>
        <p:txBody>
          <a:bodyPr anchor="ctr"/>
          <a:lstStyle>
            <a:lvl1pPr marL="0" indent="0">
              <a:spcBef>
                <a:spcPts val="0"/>
              </a:spcBef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41626776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D5F1E453-4674-C143-98E4-C48DB60F23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57800" y="0"/>
            <a:ext cx="6934200" cy="685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7D8524B-DC15-5F47-8292-CE70A51B79DE}"/>
              </a:ext>
            </a:extLst>
          </p:cNvPr>
          <p:cNvGrpSpPr/>
          <p:nvPr userDrawn="1"/>
        </p:nvGrpSpPr>
        <p:grpSpPr>
          <a:xfrm>
            <a:off x="4348518" y="1435310"/>
            <a:ext cx="8243898" cy="4758688"/>
            <a:chOff x="2738438" y="30163"/>
            <a:chExt cx="11828463" cy="6827838"/>
          </a:xfrm>
        </p:grpSpPr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EFC21F3C-AF6A-724F-ACEC-0DB61B8B11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113" y="30163"/>
              <a:ext cx="9663113" cy="6823075"/>
            </a:xfrm>
            <a:custGeom>
              <a:avLst/>
              <a:gdLst>
                <a:gd name="T0" fmla="*/ 201 w 6087"/>
                <a:gd name="T1" fmla="*/ 4298 h 4298"/>
                <a:gd name="T2" fmla="*/ 181 w 6087"/>
                <a:gd name="T3" fmla="*/ 4298 h 4298"/>
                <a:gd name="T4" fmla="*/ 141 w 6087"/>
                <a:gd name="T5" fmla="*/ 4289 h 4298"/>
                <a:gd name="T6" fmla="*/ 106 w 6087"/>
                <a:gd name="T7" fmla="*/ 4274 h 4298"/>
                <a:gd name="T8" fmla="*/ 74 w 6087"/>
                <a:gd name="T9" fmla="*/ 4252 h 4298"/>
                <a:gd name="T10" fmla="*/ 47 w 6087"/>
                <a:gd name="T11" fmla="*/ 4225 h 4298"/>
                <a:gd name="T12" fmla="*/ 25 w 6087"/>
                <a:gd name="T13" fmla="*/ 4193 h 4298"/>
                <a:gd name="T14" fmla="*/ 10 w 6087"/>
                <a:gd name="T15" fmla="*/ 4158 h 4298"/>
                <a:gd name="T16" fmla="*/ 1 w 6087"/>
                <a:gd name="T17" fmla="*/ 4118 h 4298"/>
                <a:gd name="T18" fmla="*/ 0 w 6087"/>
                <a:gd name="T19" fmla="*/ 201 h 4298"/>
                <a:gd name="T20" fmla="*/ 1 w 6087"/>
                <a:gd name="T21" fmla="*/ 181 h 4298"/>
                <a:gd name="T22" fmla="*/ 10 w 6087"/>
                <a:gd name="T23" fmla="*/ 141 h 4298"/>
                <a:gd name="T24" fmla="*/ 25 w 6087"/>
                <a:gd name="T25" fmla="*/ 105 h 4298"/>
                <a:gd name="T26" fmla="*/ 47 w 6087"/>
                <a:gd name="T27" fmla="*/ 74 h 4298"/>
                <a:gd name="T28" fmla="*/ 74 w 6087"/>
                <a:gd name="T29" fmla="*/ 47 h 4298"/>
                <a:gd name="T30" fmla="*/ 106 w 6087"/>
                <a:gd name="T31" fmla="*/ 25 h 4298"/>
                <a:gd name="T32" fmla="*/ 141 w 6087"/>
                <a:gd name="T33" fmla="*/ 10 h 4298"/>
                <a:gd name="T34" fmla="*/ 181 w 6087"/>
                <a:gd name="T35" fmla="*/ 1 h 4298"/>
                <a:gd name="T36" fmla="*/ 5887 w 6087"/>
                <a:gd name="T37" fmla="*/ 0 h 4298"/>
                <a:gd name="T38" fmla="*/ 5907 w 6087"/>
                <a:gd name="T39" fmla="*/ 1 h 4298"/>
                <a:gd name="T40" fmla="*/ 5946 w 6087"/>
                <a:gd name="T41" fmla="*/ 10 h 4298"/>
                <a:gd name="T42" fmla="*/ 5983 w 6087"/>
                <a:gd name="T43" fmla="*/ 25 h 4298"/>
                <a:gd name="T44" fmla="*/ 6015 w 6087"/>
                <a:gd name="T45" fmla="*/ 47 h 4298"/>
                <a:gd name="T46" fmla="*/ 6042 w 6087"/>
                <a:gd name="T47" fmla="*/ 74 h 4298"/>
                <a:gd name="T48" fmla="*/ 6064 w 6087"/>
                <a:gd name="T49" fmla="*/ 105 h 4298"/>
                <a:gd name="T50" fmla="*/ 6079 w 6087"/>
                <a:gd name="T51" fmla="*/ 141 h 4298"/>
                <a:gd name="T52" fmla="*/ 6087 w 6087"/>
                <a:gd name="T53" fmla="*/ 181 h 4298"/>
                <a:gd name="T54" fmla="*/ 6087 w 6087"/>
                <a:gd name="T55" fmla="*/ 4097 h 4298"/>
                <a:gd name="T56" fmla="*/ 6087 w 6087"/>
                <a:gd name="T57" fmla="*/ 4118 h 4298"/>
                <a:gd name="T58" fmla="*/ 6079 w 6087"/>
                <a:gd name="T59" fmla="*/ 4158 h 4298"/>
                <a:gd name="T60" fmla="*/ 6064 w 6087"/>
                <a:gd name="T61" fmla="*/ 4193 h 4298"/>
                <a:gd name="T62" fmla="*/ 6042 w 6087"/>
                <a:gd name="T63" fmla="*/ 4225 h 4298"/>
                <a:gd name="T64" fmla="*/ 6015 w 6087"/>
                <a:gd name="T65" fmla="*/ 4252 h 4298"/>
                <a:gd name="T66" fmla="*/ 5983 w 6087"/>
                <a:gd name="T67" fmla="*/ 4274 h 4298"/>
                <a:gd name="T68" fmla="*/ 5946 w 6087"/>
                <a:gd name="T69" fmla="*/ 4289 h 4298"/>
                <a:gd name="T70" fmla="*/ 5907 w 6087"/>
                <a:gd name="T71" fmla="*/ 4298 h 4298"/>
                <a:gd name="T72" fmla="*/ 5887 w 6087"/>
                <a:gd name="T73" fmla="*/ 4298 h 4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087" h="4298">
                  <a:moveTo>
                    <a:pt x="5887" y="4298"/>
                  </a:moveTo>
                  <a:lnTo>
                    <a:pt x="201" y="4298"/>
                  </a:lnTo>
                  <a:lnTo>
                    <a:pt x="201" y="4298"/>
                  </a:lnTo>
                  <a:lnTo>
                    <a:pt x="181" y="4298"/>
                  </a:lnTo>
                  <a:lnTo>
                    <a:pt x="161" y="4294"/>
                  </a:lnTo>
                  <a:lnTo>
                    <a:pt x="141" y="4289"/>
                  </a:lnTo>
                  <a:lnTo>
                    <a:pt x="122" y="4282"/>
                  </a:lnTo>
                  <a:lnTo>
                    <a:pt x="106" y="4274"/>
                  </a:lnTo>
                  <a:lnTo>
                    <a:pt x="89" y="4264"/>
                  </a:lnTo>
                  <a:lnTo>
                    <a:pt x="74" y="4252"/>
                  </a:lnTo>
                  <a:lnTo>
                    <a:pt x="58" y="4239"/>
                  </a:lnTo>
                  <a:lnTo>
                    <a:pt x="47" y="4225"/>
                  </a:lnTo>
                  <a:lnTo>
                    <a:pt x="35" y="4210"/>
                  </a:lnTo>
                  <a:lnTo>
                    <a:pt x="25" y="4193"/>
                  </a:lnTo>
                  <a:lnTo>
                    <a:pt x="16" y="4177"/>
                  </a:lnTo>
                  <a:lnTo>
                    <a:pt x="10" y="4158"/>
                  </a:lnTo>
                  <a:lnTo>
                    <a:pt x="5" y="4138"/>
                  </a:lnTo>
                  <a:lnTo>
                    <a:pt x="1" y="4118"/>
                  </a:lnTo>
                  <a:lnTo>
                    <a:pt x="0" y="4097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1" y="181"/>
                  </a:lnTo>
                  <a:lnTo>
                    <a:pt x="5" y="161"/>
                  </a:lnTo>
                  <a:lnTo>
                    <a:pt x="10" y="141"/>
                  </a:lnTo>
                  <a:lnTo>
                    <a:pt x="16" y="122"/>
                  </a:lnTo>
                  <a:lnTo>
                    <a:pt x="25" y="105"/>
                  </a:lnTo>
                  <a:lnTo>
                    <a:pt x="35" y="89"/>
                  </a:lnTo>
                  <a:lnTo>
                    <a:pt x="47" y="74"/>
                  </a:lnTo>
                  <a:lnTo>
                    <a:pt x="58" y="58"/>
                  </a:lnTo>
                  <a:lnTo>
                    <a:pt x="74" y="47"/>
                  </a:lnTo>
                  <a:lnTo>
                    <a:pt x="89" y="35"/>
                  </a:lnTo>
                  <a:lnTo>
                    <a:pt x="106" y="25"/>
                  </a:lnTo>
                  <a:lnTo>
                    <a:pt x="122" y="16"/>
                  </a:lnTo>
                  <a:lnTo>
                    <a:pt x="141" y="10"/>
                  </a:lnTo>
                  <a:lnTo>
                    <a:pt x="161" y="5"/>
                  </a:lnTo>
                  <a:lnTo>
                    <a:pt x="181" y="1"/>
                  </a:lnTo>
                  <a:lnTo>
                    <a:pt x="201" y="0"/>
                  </a:lnTo>
                  <a:lnTo>
                    <a:pt x="5887" y="0"/>
                  </a:lnTo>
                  <a:lnTo>
                    <a:pt x="5887" y="0"/>
                  </a:lnTo>
                  <a:lnTo>
                    <a:pt x="5907" y="1"/>
                  </a:lnTo>
                  <a:lnTo>
                    <a:pt x="5927" y="5"/>
                  </a:lnTo>
                  <a:lnTo>
                    <a:pt x="5946" y="10"/>
                  </a:lnTo>
                  <a:lnTo>
                    <a:pt x="5964" y="16"/>
                  </a:lnTo>
                  <a:lnTo>
                    <a:pt x="5983" y="25"/>
                  </a:lnTo>
                  <a:lnTo>
                    <a:pt x="6000" y="35"/>
                  </a:lnTo>
                  <a:lnTo>
                    <a:pt x="6015" y="47"/>
                  </a:lnTo>
                  <a:lnTo>
                    <a:pt x="6028" y="58"/>
                  </a:lnTo>
                  <a:lnTo>
                    <a:pt x="6042" y="74"/>
                  </a:lnTo>
                  <a:lnTo>
                    <a:pt x="6054" y="89"/>
                  </a:lnTo>
                  <a:lnTo>
                    <a:pt x="6064" y="105"/>
                  </a:lnTo>
                  <a:lnTo>
                    <a:pt x="6072" y="122"/>
                  </a:lnTo>
                  <a:lnTo>
                    <a:pt x="6079" y="141"/>
                  </a:lnTo>
                  <a:lnTo>
                    <a:pt x="6084" y="161"/>
                  </a:lnTo>
                  <a:lnTo>
                    <a:pt x="6087" y="181"/>
                  </a:lnTo>
                  <a:lnTo>
                    <a:pt x="6087" y="201"/>
                  </a:lnTo>
                  <a:lnTo>
                    <a:pt x="6087" y="4097"/>
                  </a:lnTo>
                  <a:lnTo>
                    <a:pt x="6087" y="4097"/>
                  </a:lnTo>
                  <a:lnTo>
                    <a:pt x="6087" y="4118"/>
                  </a:lnTo>
                  <a:lnTo>
                    <a:pt x="6084" y="4138"/>
                  </a:lnTo>
                  <a:lnTo>
                    <a:pt x="6079" y="4158"/>
                  </a:lnTo>
                  <a:lnTo>
                    <a:pt x="6072" y="4177"/>
                  </a:lnTo>
                  <a:lnTo>
                    <a:pt x="6064" y="4193"/>
                  </a:lnTo>
                  <a:lnTo>
                    <a:pt x="6054" y="4210"/>
                  </a:lnTo>
                  <a:lnTo>
                    <a:pt x="6042" y="4225"/>
                  </a:lnTo>
                  <a:lnTo>
                    <a:pt x="6028" y="4239"/>
                  </a:lnTo>
                  <a:lnTo>
                    <a:pt x="6015" y="4252"/>
                  </a:lnTo>
                  <a:lnTo>
                    <a:pt x="6000" y="4264"/>
                  </a:lnTo>
                  <a:lnTo>
                    <a:pt x="5983" y="4274"/>
                  </a:lnTo>
                  <a:lnTo>
                    <a:pt x="5964" y="4282"/>
                  </a:lnTo>
                  <a:lnTo>
                    <a:pt x="5946" y="4289"/>
                  </a:lnTo>
                  <a:lnTo>
                    <a:pt x="5927" y="4294"/>
                  </a:lnTo>
                  <a:lnTo>
                    <a:pt x="5907" y="4298"/>
                  </a:lnTo>
                  <a:lnTo>
                    <a:pt x="5887" y="4298"/>
                  </a:lnTo>
                  <a:lnTo>
                    <a:pt x="5887" y="429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0B2B4"/>
                </a:gs>
                <a:gs pos="100000">
                  <a:srgbClr val="DFE0E1"/>
                </a:gs>
              </a:gsLst>
              <a:lin ang="0" scaled="1"/>
              <a:tileRect/>
            </a:gradFill>
            <a:ln>
              <a:noFill/>
            </a:ln>
            <a:effectLst>
              <a:innerShdw blurRad="63500">
                <a:prstClr val="black">
                  <a:alpha val="40000"/>
                </a:prstClr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4A70F1E1-5498-CD47-8BEC-D2541DAE3D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5563" y="74613"/>
              <a:ext cx="9574213" cy="6735763"/>
            </a:xfrm>
            <a:custGeom>
              <a:avLst/>
              <a:gdLst>
                <a:gd name="T0" fmla="*/ 173 w 6031"/>
                <a:gd name="T1" fmla="*/ 0 h 4243"/>
                <a:gd name="T2" fmla="*/ 155 w 6031"/>
                <a:gd name="T3" fmla="*/ 2 h 4243"/>
                <a:gd name="T4" fmla="*/ 121 w 6031"/>
                <a:gd name="T5" fmla="*/ 9 h 4243"/>
                <a:gd name="T6" fmla="*/ 91 w 6031"/>
                <a:gd name="T7" fmla="*/ 22 h 4243"/>
                <a:gd name="T8" fmla="*/ 64 w 6031"/>
                <a:gd name="T9" fmla="*/ 40 h 4243"/>
                <a:gd name="T10" fmla="*/ 41 w 6031"/>
                <a:gd name="T11" fmla="*/ 64 h 4243"/>
                <a:gd name="T12" fmla="*/ 22 w 6031"/>
                <a:gd name="T13" fmla="*/ 91 h 4243"/>
                <a:gd name="T14" fmla="*/ 9 w 6031"/>
                <a:gd name="T15" fmla="*/ 121 h 4243"/>
                <a:gd name="T16" fmla="*/ 2 w 6031"/>
                <a:gd name="T17" fmla="*/ 157 h 4243"/>
                <a:gd name="T18" fmla="*/ 0 w 6031"/>
                <a:gd name="T19" fmla="*/ 4069 h 4243"/>
                <a:gd name="T20" fmla="*/ 2 w 6031"/>
                <a:gd name="T21" fmla="*/ 4086 h 4243"/>
                <a:gd name="T22" fmla="*/ 9 w 6031"/>
                <a:gd name="T23" fmla="*/ 4120 h 4243"/>
                <a:gd name="T24" fmla="*/ 22 w 6031"/>
                <a:gd name="T25" fmla="*/ 4152 h 4243"/>
                <a:gd name="T26" fmla="*/ 41 w 6031"/>
                <a:gd name="T27" fmla="*/ 4179 h 4243"/>
                <a:gd name="T28" fmla="*/ 64 w 6031"/>
                <a:gd name="T29" fmla="*/ 4202 h 4243"/>
                <a:gd name="T30" fmla="*/ 91 w 6031"/>
                <a:gd name="T31" fmla="*/ 4221 h 4243"/>
                <a:gd name="T32" fmla="*/ 121 w 6031"/>
                <a:gd name="T33" fmla="*/ 4234 h 4243"/>
                <a:gd name="T34" fmla="*/ 155 w 6031"/>
                <a:gd name="T35" fmla="*/ 4241 h 4243"/>
                <a:gd name="T36" fmla="*/ 5859 w 6031"/>
                <a:gd name="T37" fmla="*/ 4243 h 4243"/>
                <a:gd name="T38" fmla="*/ 5876 w 6031"/>
                <a:gd name="T39" fmla="*/ 4241 h 4243"/>
                <a:gd name="T40" fmla="*/ 5910 w 6031"/>
                <a:gd name="T41" fmla="*/ 4234 h 4243"/>
                <a:gd name="T42" fmla="*/ 5941 w 6031"/>
                <a:gd name="T43" fmla="*/ 4221 h 4243"/>
                <a:gd name="T44" fmla="*/ 5968 w 6031"/>
                <a:gd name="T45" fmla="*/ 4202 h 4243"/>
                <a:gd name="T46" fmla="*/ 5992 w 6031"/>
                <a:gd name="T47" fmla="*/ 4179 h 4243"/>
                <a:gd name="T48" fmla="*/ 6010 w 6031"/>
                <a:gd name="T49" fmla="*/ 4152 h 4243"/>
                <a:gd name="T50" fmla="*/ 6024 w 6031"/>
                <a:gd name="T51" fmla="*/ 4120 h 4243"/>
                <a:gd name="T52" fmla="*/ 6031 w 6031"/>
                <a:gd name="T53" fmla="*/ 4086 h 4243"/>
                <a:gd name="T54" fmla="*/ 6031 w 6031"/>
                <a:gd name="T55" fmla="*/ 173 h 4243"/>
                <a:gd name="T56" fmla="*/ 6031 w 6031"/>
                <a:gd name="T57" fmla="*/ 157 h 4243"/>
                <a:gd name="T58" fmla="*/ 6024 w 6031"/>
                <a:gd name="T59" fmla="*/ 121 h 4243"/>
                <a:gd name="T60" fmla="*/ 6010 w 6031"/>
                <a:gd name="T61" fmla="*/ 91 h 4243"/>
                <a:gd name="T62" fmla="*/ 5992 w 6031"/>
                <a:gd name="T63" fmla="*/ 64 h 4243"/>
                <a:gd name="T64" fmla="*/ 5968 w 6031"/>
                <a:gd name="T65" fmla="*/ 40 h 4243"/>
                <a:gd name="T66" fmla="*/ 5941 w 6031"/>
                <a:gd name="T67" fmla="*/ 22 h 4243"/>
                <a:gd name="T68" fmla="*/ 5910 w 6031"/>
                <a:gd name="T69" fmla="*/ 9 h 4243"/>
                <a:gd name="T70" fmla="*/ 5876 w 6031"/>
                <a:gd name="T71" fmla="*/ 2 h 4243"/>
                <a:gd name="T72" fmla="*/ 5859 w 6031"/>
                <a:gd name="T73" fmla="*/ 0 h 4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031" h="4243">
                  <a:moveTo>
                    <a:pt x="5859" y="0"/>
                  </a:moveTo>
                  <a:lnTo>
                    <a:pt x="173" y="0"/>
                  </a:lnTo>
                  <a:lnTo>
                    <a:pt x="173" y="0"/>
                  </a:lnTo>
                  <a:lnTo>
                    <a:pt x="155" y="2"/>
                  </a:lnTo>
                  <a:lnTo>
                    <a:pt x="138" y="3"/>
                  </a:lnTo>
                  <a:lnTo>
                    <a:pt x="121" y="9"/>
                  </a:lnTo>
                  <a:lnTo>
                    <a:pt x="106" y="14"/>
                  </a:lnTo>
                  <a:lnTo>
                    <a:pt x="91" y="22"/>
                  </a:lnTo>
                  <a:lnTo>
                    <a:pt x="78" y="30"/>
                  </a:lnTo>
                  <a:lnTo>
                    <a:pt x="64" y="40"/>
                  </a:lnTo>
                  <a:lnTo>
                    <a:pt x="51" y="51"/>
                  </a:lnTo>
                  <a:lnTo>
                    <a:pt x="41" y="64"/>
                  </a:lnTo>
                  <a:lnTo>
                    <a:pt x="30" y="77"/>
                  </a:lnTo>
                  <a:lnTo>
                    <a:pt x="22" y="91"/>
                  </a:lnTo>
                  <a:lnTo>
                    <a:pt x="14" y="106"/>
                  </a:lnTo>
                  <a:lnTo>
                    <a:pt x="9" y="121"/>
                  </a:lnTo>
                  <a:lnTo>
                    <a:pt x="3" y="138"/>
                  </a:lnTo>
                  <a:lnTo>
                    <a:pt x="2" y="157"/>
                  </a:lnTo>
                  <a:lnTo>
                    <a:pt x="0" y="173"/>
                  </a:lnTo>
                  <a:lnTo>
                    <a:pt x="0" y="4069"/>
                  </a:lnTo>
                  <a:lnTo>
                    <a:pt x="0" y="4069"/>
                  </a:lnTo>
                  <a:lnTo>
                    <a:pt x="2" y="4086"/>
                  </a:lnTo>
                  <a:lnTo>
                    <a:pt x="3" y="4105"/>
                  </a:lnTo>
                  <a:lnTo>
                    <a:pt x="9" y="4120"/>
                  </a:lnTo>
                  <a:lnTo>
                    <a:pt x="14" y="4137"/>
                  </a:lnTo>
                  <a:lnTo>
                    <a:pt x="22" y="4152"/>
                  </a:lnTo>
                  <a:lnTo>
                    <a:pt x="30" y="4165"/>
                  </a:lnTo>
                  <a:lnTo>
                    <a:pt x="41" y="4179"/>
                  </a:lnTo>
                  <a:lnTo>
                    <a:pt x="51" y="4192"/>
                  </a:lnTo>
                  <a:lnTo>
                    <a:pt x="64" y="4202"/>
                  </a:lnTo>
                  <a:lnTo>
                    <a:pt x="78" y="4212"/>
                  </a:lnTo>
                  <a:lnTo>
                    <a:pt x="91" y="4221"/>
                  </a:lnTo>
                  <a:lnTo>
                    <a:pt x="106" y="4229"/>
                  </a:lnTo>
                  <a:lnTo>
                    <a:pt x="121" y="4234"/>
                  </a:lnTo>
                  <a:lnTo>
                    <a:pt x="138" y="4239"/>
                  </a:lnTo>
                  <a:lnTo>
                    <a:pt x="155" y="4241"/>
                  </a:lnTo>
                  <a:lnTo>
                    <a:pt x="173" y="4243"/>
                  </a:lnTo>
                  <a:lnTo>
                    <a:pt x="5859" y="4243"/>
                  </a:lnTo>
                  <a:lnTo>
                    <a:pt x="5859" y="4243"/>
                  </a:lnTo>
                  <a:lnTo>
                    <a:pt x="5876" y="4241"/>
                  </a:lnTo>
                  <a:lnTo>
                    <a:pt x="5893" y="4239"/>
                  </a:lnTo>
                  <a:lnTo>
                    <a:pt x="5910" y="4234"/>
                  </a:lnTo>
                  <a:lnTo>
                    <a:pt x="5926" y="4229"/>
                  </a:lnTo>
                  <a:lnTo>
                    <a:pt x="5941" y="4221"/>
                  </a:lnTo>
                  <a:lnTo>
                    <a:pt x="5955" y="4212"/>
                  </a:lnTo>
                  <a:lnTo>
                    <a:pt x="5968" y="4202"/>
                  </a:lnTo>
                  <a:lnTo>
                    <a:pt x="5980" y="4192"/>
                  </a:lnTo>
                  <a:lnTo>
                    <a:pt x="5992" y="4179"/>
                  </a:lnTo>
                  <a:lnTo>
                    <a:pt x="6002" y="4165"/>
                  </a:lnTo>
                  <a:lnTo>
                    <a:pt x="6010" y="4152"/>
                  </a:lnTo>
                  <a:lnTo>
                    <a:pt x="6017" y="4137"/>
                  </a:lnTo>
                  <a:lnTo>
                    <a:pt x="6024" y="4120"/>
                  </a:lnTo>
                  <a:lnTo>
                    <a:pt x="6027" y="4105"/>
                  </a:lnTo>
                  <a:lnTo>
                    <a:pt x="6031" y="4086"/>
                  </a:lnTo>
                  <a:lnTo>
                    <a:pt x="6031" y="4069"/>
                  </a:lnTo>
                  <a:lnTo>
                    <a:pt x="6031" y="173"/>
                  </a:lnTo>
                  <a:lnTo>
                    <a:pt x="6031" y="173"/>
                  </a:lnTo>
                  <a:lnTo>
                    <a:pt x="6031" y="157"/>
                  </a:lnTo>
                  <a:lnTo>
                    <a:pt x="6027" y="138"/>
                  </a:lnTo>
                  <a:lnTo>
                    <a:pt x="6024" y="121"/>
                  </a:lnTo>
                  <a:lnTo>
                    <a:pt x="6017" y="106"/>
                  </a:lnTo>
                  <a:lnTo>
                    <a:pt x="6010" y="91"/>
                  </a:lnTo>
                  <a:lnTo>
                    <a:pt x="6002" y="77"/>
                  </a:lnTo>
                  <a:lnTo>
                    <a:pt x="5992" y="64"/>
                  </a:lnTo>
                  <a:lnTo>
                    <a:pt x="5980" y="51"/>
                  </a:lnTo>
                  <a:lnTo>
                    <a:pt x="5968" y="40"/>
                  </a:lnTo>
                  <a:lnTo>
                    <a:pt x="5955" y="30"/>
                  </a:lnTo>
                  <a:lnTo>
                    <a:pt x="5941" y="22"/>
                  </a:lnTo>
                  <a:lnTo>
                    <a:pt x="5926" y="14"/>
                  </a:lnTo>
                  <a:lnTo>
                    <a:pt x="5910" y="9"/>
                  </a:lnTo>
                  <a:lnTo>
                    <a:pt x="5893" y="3"/>
                  </a:lnTo>
                  <a:lnTo>
                    <a:pt x="5876" y="2"/>
                  </a:lnTo>
                  <a:lnTo>
                    <a:pt x="5859" y="0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25400" algn="ctr" rotWithShape="0">
                <a:prstClr val="black">
                  <a:alpha val="61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14AFB9EC-5569-5547-B139-D30107502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2550" y="6342063"/>
              <a:ext cx="9520238" cy="441325"/>
            </a:xfrm>
            <a:custGeom>
              <a:avLst/>
              <a:gdLst>
                <a:gd name="T0" fmla="*/ 156 w 5997"/>
                <a:gd name="T1" fmla="*/ 278 h 278"/>
                <a:gd name="T2" fmla="*/ 5842 w 5997"/>
                <a:gd name="T3" fmla="*/ 278 h 278"/>
                <a:gd name="T4" fmla="*/ 5842 w 5997"/>
                <a:gd name="T5" fmla="*/ 278 h 278"/>
                <a:gd name="T6" fmla="*/ 5857 w 5997"/>
                <a:gd name="T7" fmla="*/ 276 h 278"/>
                <a:gd name="T8" fmla="*/ 5872 w 5997"/>
                <a:gd name="T9" fmla="*/ 275 h 278"/>
                <a:gd name="T10" fmla="*/ 5887 w 5997"/>
                <a:gd name="T11" fmla="*/ 269 h 278"/>
                <a:gd name="T12" fmla="*/ 5903 w 5997"/>
                <a:gd name="T13" fmla="*/ 264 h 278"/>
                <a:gd name="T14" fmla="*/ 5916 w 5997"/>
                <a:gd name="T15" fmla="*/ 258 h 278"/>
                <a:gd name="T16" fmla="*/ 5928 w 5997"/>
                <a:gd name="T17" fmla="*/ 251 h 278"/>
                <a:gd name="T18" fmla="*/ 5941 w 5997"/>
                <a:gd name="T19" fmla="*/ 241 h 278"/>
                <a:gd name="T20" fmla="*/ 5951 w 5997"/>
                <a:gd name="T21" fmla="*/ 231 h 278"/>
                <a:gd name="T22" fmla="*/ 5962 w 5997"/>
                <a:gd name="T23" fmla="*/ 221 h 278"/>
                <a:gd name="T24" fmla="*/ 5970 w 5997"/>
                <a:gd name="T25" fmla="*/ 209 h 278"/>
                <a:gd name="T26" fmla="*/ 5978 w 5997"/>
                <a:gd name="T27" fmla="*/ 195 h 278"/>
                <a:gd name="T28" fmla="*/ 5985 w 5997"/>
                <a:gd name="T29" fmla="*/ 182 h 278"/>
                <a:gd name="T30" fmla="*/ 5990 w 5997"/>
                <a:gd name="T31" fmla="*/ 167 h 278"/>
                <a:gd name="T32" fmla="*/ 5993 w 5997"/>
                <a:gd name="T33" fmla="*/ 153 h 278"/>
                <a:gd name="T34" fmla="*/ 5997 w 5997"/>
                <a:gd name="T35" fmla="*/ 137 h 278"/>
                <a:gd name="T36" fmla="*/ 5997 w 5997"/>
                <a:gd name="T37" fmla="*/ 121 h 278"/>
                <a:gd name="T38" fmla="*/ 5997 w 5997"/>
                <a:gd name="T39" fmla="*/ 0 h 278"/>
                <a:gd name="T40" fmla="*/ 0 w 5997"/>
                <a:gd name="T41" fmla="*/ 0 h 278"/>
                <a:gd name="T42" fmla="*/ 0 w 5997"/>
                <a:gd name="T43" fmla="*/ 121 h 278"/>
                <a:gd name="T44" fmla="*/ 0 w 5997"/>
                <a:gd name="T45" fmla="*/ 121 h 278"/>
                <a:gd name="T46" fmla="*/ 2 w 5997"/>
                <a:gd name="T47" fmla="*/ 137 h 278"/>
                <a:gd name="T48" fmla="*/ 3 w 5997"/>
                <a:gd name="T49" fmla="*/ 153 h 278"/>
                <a:gd name="T50" fmla="*/ 8 w 5997"/>
                <a:gd name="T51" fmla="*/ 167 h 278"/>
                <a:gd name="T52" fmla="*/ 13 w 5997"/>
                <a:gd name="T53" fmla="*/ 182 h 278"/>
                <a:gd name="T54" fmla="*/ 20 w 5997"/>
                <a:gd name="T55" fmla="*/ 195 h 278"/>
                <a:gd name="T56" fmla="*/ 27 w 5997"/>
                <a:gd name="T57" fmla="*/ 209 h 278"/>
                <a:gd name="T58" fmla="*/ 37 w 5997"/>
                <a:gd name="T59" fmla="*/ 221 h 278"/>
                <a:gd name="T60" fmla="*/ 47 w 5997"/>
                <a:gd name="T61" fmla="*/ 231 h 278"/>
                <a:gd name="T62" fmla="*/ 57 w 5997"/>
                <a:gd name="T63" fmla="*/ 241 h 278"/>
                <a:gd name="T64" fmla="*/ 69 w 5997"/>
                <a:gd name="T65" fmla="*/ 251 h 278"/>
                <a:gd name="T66" fmla="*/ 82 w 5997"/>
                <a:gd name="T67" fmla="*/ 258 h 278"/>
                <a:gd name="T68" fmla="*/ 96 w 5997"/>
                <a:gd name="T69" fmla="*/ 264 h 278"/>
                <a:gd name="T70" fmla="*/ 109 w 5997"/>
                <a:gd name="T71" fmla="*/ 269 h 278"/>
                <a:gd name="T72" fmla="*/ 124 w 5997"/>
                <a:gd name="T73" fmla="*/ 275 h 278"/>
                <a:gd name="T74" fmla="*/ 141 w 5997"/>
                <a:gd name="T75" fmla="*/ 276 h 278"/>
                <a:gd name="T76" fmla="*/ 156 w 5997"/>
                <a:gd name="T77" fmla="*/ 278 h 278"/>
                <a:gd name="T78" fmla="*/ 156 w 5997"/>
                <a:gd name="T79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997" h="278">
                  <a:moveTo>
                    <a:pt x="156" y="278"/>
                  </a:moveTo>
                  <a:lnTo>
                    <a:pt x="5842" y="278"/>
                  </a:lnTo>
                  <a:lnTo>
                    <a:pt x="5842" y="278"/>
                  </a:lnTo>
                  <a:lnTo>
                    <a:pt x="5857" y="276"/>
                  </a:lnTo>
                  <a:lnTo>
                    <a:pt x="5872" y="275"/>
                  </a:lnTo>
                  <a:lnTo>
                    <a:pt x="5887" y="269"/>
                  </a:lnTo>
                  <a:lnTo>
                    <a:pt x="5903" y="264"/>
                  </a:lnTo>
                  <a:lnTo>
                    <a:pt x="5916" y="258"/>
                  </a:lnTo>
                  <a:lnTo>
                    <a:pt x="5928" y="251"/>
                  </a:lnTo>
                  <a:lnTo>
                    <a:pt x="5941" y="241"/>
                  </a:lnTo>
                  <a:lnTo>
                    <a:pt x="5951" y="231"/>
                  </a:lnTo>
                  <a:lnTo>
                    <a:pt x="5962" y="221"/>
                  </a:lnTo>
                  <a:lnTo>
                    <a:pt x="5970" y="209"/>
                  </a:lnTo>
                  <a:lnTo>
                    <a:pt x="5978" y="195"/>
                  </a:lnTo>
                  <a:lnTo>
                    <a:pt x="5985" y="182"/>
                  </a:lnTo>
                  <a:lnTo>
                    <a:pt x="5990" y="167"/>
                  </a:lnTo>
                  <a:lnTo>
                    <a:pt x="5993" y="153"/>
                  </a:lnTo>
                  <a:lnTo>
                    <a:pt x="5997" y="137"/>
                  </a:lnTo>
                  <a:lnTo>
                    <a:pt x="5997" y="121"/>
                  </a:lnTo>
                  <a:lnTo>
                    <a:pt x="5997" y="0"/>
                  </a:lnTo>
                  <a:lnTo>
                    <a:pt x="0" y="0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2" y="137"/>
                  </a:lnTo>
                  <a:lnTo>
                    <a:pt x="3" y="153"/>
                  </a:lnTo>
                  <a:lnTo>
                    <a:pt x="8" y="167"/>
                  </a:lnTo>
                  <a:lnTo>
                    <a:pt x="13" y="182"/>
                  </a:lnTo>
                  <a:lnTo>
                    <a:pt x="20" y="195"/>
                  </a:lnTo>
                  <a:lnTo>
                    <a:pt x="27" y="209"/>
                  </a:lnTo>
                  <a:lnTo>
                    <a:pt x="37" y="221"/>
                  </a:lnTo>
                  <a:lnTo>
                    <a:pt x="47" y="231"/>
                  </a:lnTo>
                  <a:lnTo>
                    <a:pt x="57" y="241"/>
                  </a:lnTo>
                  <a:lnTo>
                    <a:pt x="69" y="251"/>
                  </a:lnTo>
                  <a:lnTo>
                    <a:pt x="82" y="258"/>
                  </a:lnTo>
                  <a:lnTo>
                    <a:pt x="96" y="264"/>
                  </a:lnTo>
                  <a:lnTo>
                    <a:pt x="109" y="269"/>
                  </a:lnTo>
                  <a:lnTo>
                    <a:pt x="124" y="275"/>
                  </a:lnTo>
                  <a:lnTo>
                    <a:pt x="141" y="276"/>
                  </a:lnTo>
                  <a:lnTo>
                    <a:pt x="156" y="278"/>
                  </a:lnTo>
                  <a:lnTo>
                    <a:pt x="156" y="278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1" name="Rectangle 14">
              <a:extLst>
                <a:ext uri="{FF2B5EF4-FFF2-40B4-BE49-F238E27FC236}">
                  <a16:creationId xmlns:a16="http://schemas.microsoft.com/office/drawing/2014/main" id="{2DAFE33F-1BC5-984A-89CE-E5B1E0047D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5288" y="533400"/>
              <a:ext cx="8897938" cy="5565775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84BFB1FD-63C6-B34B-BDA8-C77ED280C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438" y="6618288"/>
              <a:ext cx="11828463" cy="239713"/>
            </a:xfrm>
            <a:custGeom>
              <a:avLst/>
              <a:gdLst>
                <a:gd name="T0" fmla="*/ 7451 w 7451"/>
                <a:gd name="T1" fmla="*/ 0 h 151"/>
                <a:gd name="T2" fmla="*/ 4441 w 7451"/>
                <a:gd name="T3" fmla="*/ 1 h 151"/>
                <a:gd name="T4" fmla="*/ 4381 w 7451"/>
                <a:gd name="T5" fmla="*/ 35 h 151"/>
                <a:gd name="T6" fmla="*/ 3097 w 7451"/>
                <a:gd name="T7" fmla="*/ 35 h 151"/>
                <a:gd name="T8" fmla="*/ 3020 w 7451"/>
                <a:gd name="T9" fmla="*/ 1 h 151"/>
                <a:gd name="T10" fmla="*/ 0 w 7451"/>
                <a:gd name="T11" fmla="*/ 0 h 151"/>
                <a:gd name="T12" fmla="*/ 0 w 7451"/>
                <a:gd name="T13" fmla="*/ 35 h 151"/>
                <a:gd name="T14" fmla="*/ 0 w 7451"/>
                <a:gd name="T15" fmla="*/ 35 h 151"/>
                <a:gd name="T16" fmla="*/ 61 w 7451"/>
                <a:gd name="T17" fmla="*/ 53 h 151"/>
                <a:gd name="T18" fmla="*/ 98 w 7451"/>
                <a:gd name="T19" fmla="*/ 65 h 151"/>
                <a:gd name="T20" fmla="*/ 140 w 7451"/>
                <a:gd name="T21" fmla="*/ 75 h 151"/>
                <a:gd name="T22" fmla="*/ 140 w 7451"/>
                <a:gd name="T23" fmla="*/ 75 h 151"/>
                <a:gd name="T24" fmla="*/ 168 w 7451"/>
                <a:gd name="T25" fmla="*/ 82 h 151"/>
                <a:gd name="T26" fmla="*/ 216 w 7451"/>
                <a:gd name="T27" fmla="*/ 90 h 151"/>
                <a:gd name="T28" fmla="*/ 286 w 7451"/>
                <a:gd name="T29" fmla="*/ 102 h 151"/>
                <a:gd name="T30" fmla="*/ 384 w 7451"/>
                <a:gd name="T31" fmla="*/ 114 h 151"/>
                <a:gd name="T32" fmla="*/ 384 w 7451"/>
                <a:gd name="T33" fmla="*/ 114 h 151"/>
                <a:gd name="T34" fmla="*/ 438 w 7451"/>
                <a:gd name="T35" fmla="*/ 121 h 151"/>
                <a:gd name="T36" fmla="*/ 510 w 7451"/>
                <a:gd name="T37" fmla="*/ 127 h 151"/>
                <a:gd name="T38" fmla="*/ 601 w 7451"/>
                <a:gd name="T39" fmla="*/ 134 h 151"/>
                <a:gd name="T40" fmla="*/ 707 w 7451"/>
                <a:gd name="T41" fmla="*/ 141 h 151"/>
                <a:gd name="T42" fmla="*/ 707 w 7451"/>
                <a:gd name="T43" fmla="*/ 141 h 151"/>
                <a:gd name="T44" fmla="*/ 838 w 7451"/>
                <a:gd name="T45" fmla="*/ 146 h 151"/>
                <a:gd name="T46" fmla="*/ 924 w 7451"/>
                <a:gd name="T47" fmla="*/ 148 h 151"/>
                <a:gd name="T48" fmla="*/ 924 w 7451"/>
                <a:gd name="T49" fmla="*/ 148 h 151"/>
                <a:gd name="T50" fmla="*/ 1195 w 7451"/>
                <a:gd name="T51" fmla="*/ 149 h 151"/>
                <a:gd name="T52" fmla="*/ 1718 w 7451"/>
                <a:gd name="T53" fmla="*/ 151 h 151"/>
                <a:gd name="T54" fmla="*/ 3188 w 7451"/>
                <a:gd name="T55" fmla="*/ 151 h 151"/>
                <a:gd name="T56" fmla="*/ 5479 w 7451"/>
                <a:gd name="T57" fmla="*/ 149 h 151"/>
                <a:gd name="T58" fmla="*/ 5479 w 7451"/>
                <a:gd name="T59" fmla="*/ 149 h 151"/>
                <a:gd name="T60" fmla="*/ 5921 w 7451"/>
                <a:gd name="T61" fmla="*/ 151 h 151"/>
                <a:gd name="T62" fmla="*/ 6244 w 7451"/>
                <a:gd name="T63" fmla="*/ 151 h 151"/>
                <a:gd name="T64" fmla="*/ 6529 w 7451"/>
                <a:gd name="T65" fmla="*/ 148 h 151"/>
                <a:gd name="T66" fmla="*/ 6529 w 7451"/>
                <a:gd name="T67" fmla="*/ 148 h 151"/>
                <a:gd name="T68" fmla="*/ 6613 w 7451"/>
                <a:gd name="T69" fmla="*/ 146 h 151"/>
                <a:gd name="T70" fmla="*/ 6744 w 7451"/>
                <a:gd name="T71" fmla="*/ 141 h 151"/>
                <a:gd name="T72" fmla="*/ 6744 w 7451"/>
                <a:gd name="T73" fmla="*/ 141 h 151"/>
                <a:gd name="T74" fmla="*/ 6852 w 7451"/>
                <a:gd name="T75" fmla="*/ 134 h 151"/>
                <a:gd name="T76" fmla="*/ 6941 w 7451"/>
                <a:gd name="T77" fmla="*/ 127 h 151"/>
                <a:gd name="T78" fmla="*/ 7015 w 7451"/>
                <a:gd name="T79" fmla="*/ 121 h 151"/>
                <a:gd name="T80" fmla="*/ 7069 w 7451"/>
                <a:gd name="T81" fmla="*/ 114 h 151"/>
                <a:gd name="T82" fmla="*/ 7069 w 7451"/>
                <a:gd name="T83" fmla="*/ 114 h 151"/>
                <a:gd name="T84" fmla="*/ 7166 w 7451"/>
                <a:gd name="T85" fmla="*/ 102 h 151"/>
                <a:gd name="T86" fmla="*/ 7237 w 7451"/>
                <a:gd name="T87" fmla="*/ 90 h 151"/>
                <a:gd name="T88" fmla="*/ 7284 w 7451"/>
                <a:gd name="T89" fmla="*/ 82 h 151"/>
                <a:gd name="T90" fmla="*/ 7313 w 7451"/>
                <a:gd name="T91" fmla="*/ 75 h 151"/>
                <a:gd name="T92" fmla="*/ 7313 w 7451"/>
                <a:gd name="T93" fmla="*/ 75 h 151"/>
                <a:gd name="T94" fmla="*/ 7353 w 7451"/>
                <a:gd name="T95" fmla="*/ 65 h 151"/>
                <a:gd name="T96" fmla="*/ 7390 w 7451"/>
                <a:gd name="T97" fmla="*/ 53 h 151"/>
                <a:gd name="T98" fmla="*/ 7451 w 7451"/>
                <a:gd name="T99" fmla="*/ 35 h 151"/>
                <a:gd name="T100" fmla="*/ 7451 w 7451"/>
                <a:gd name="T10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451" h="151">
                  <a:moveTo>
                    <a:pt x="7451" y="0"/>
                  </a:moveTo>
                  <a:lnTo>
                    <a:pt x="4441" y="1"/>
                  </a:lnTo>
                  <a:lnTo>
                    <a:pt x="4381" y="35"/>
                  </a:lnTo>
                  <a:lnTo>
                    <a:pt x="3097" y="35"/>
                  </a:lnTo>
                  <a:lnTo>
                    <a:pt x="3020" y="1"/>
                  </a:lnTo>
                  <a:lnTo>
                    <a:pt x="0" y="0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61" y="53"/>
                  </a:lnTo>
                  <a:lnTo>
                    <a:pt x="98" y="65"/>
                  </a:lnTo>
                  <a:lnTo>
                    <a:pt x="140" y="75"/>
                  </a:lnTo>
                  <a:lnTo>
                    <a:pt x="140" y="75"/>
                  </a:lnTo>
                  <a:lnTo>
                    <a:pt x="168" y="82"/>
                  </a:lnTo>
                  <a:lnTo>
                    <a:pt x="216" y="90"/>
                  </a:lnTo>
                  <a:lnTo>
                    <a:pt x="286" y="102"/>
                  </a:lnTo>
                  <a:lnTo>
                    <a:pt x="384" y="114"/>
                  </a:lnTo>
                  <a:lnTo>
                    <a:pt x="384" y="114"/>
                  </a:lnTo>
                  <a:lnTo>
                    <a:pt x="438" y="121"/>
                  </a:lnTo>
                  <a:lnTo>
                    <a:pt x="510" y="127"/>
                  </a:lnTo>
                  <a:lnTo>
                    <a:pt x="601" y="134"/>
                  </a:lnTo>
                  <a:lnTo>
                    <a:pt x="707" y="141"/>
                  </a:lnTo>
                  <a:lnTo>
                    <a:pt x="707" y="141"/>
                  </a:lnTo>
                  <a:lnTo>
                    <a:pt x="838" y="146"/>
                  </a:lnTo>
                  <a:lnTo>
                    <a:pt x="924" y="148"/>
                  </a:lnTo>
                  <a:lnTo>
                    <a:pt x="924" y="148"/>
                  </a:lnTo>
                  <a:lnTo>
                    <a:pt x="1195" y="149"/>
                  </a:lnTo>
                  <a:lnTo>
                    <a:pt x="1718" y="151"/>
                  </a:lnTo>
                  <a:lnTo>
                    <a:pt x="3188" y="151"/>
                  </a:lnTo>
                  <a:lnTo>
                    <a:pt x="5479" y="149"/>
                  </a:lnTo>
                  <a:lnTo>
                    <a:pt x="5479" y="149"/>
                  </a:lnTo>
                  <a:lnTo>
                    <a:pt x="5921" y="151"/>
                  </a:lnTo>
                  <a:lnTo>
                    <a:pt x="6244" y="151"/>
                  </a:lnTo>
                  <a:lnTo>
                    <a:pt x="6529" y="148"/>
                  </a:lnTo>
                  <a:lnTo>
                    <a:pt x="6529" y="148"/>
                  </a:lnTo>
                  <a:lnTo>
                    <a:pt x="6613" y="146"/>
                  </a:lnTo>
                  <a:lnTo>
                    <a:pt x="6744" y="141"/>
                  </a:lnTo>
                  <a:lnTo>
                    <a:pt x="6744" y="141"/>
                  </a:lnTo>
                  <a:lnTo>
                    <a:pt x="6852" y="134"/>
                  </a:lnTo>
                  <a:lnTo>
                    <a:pt x="6941" y="127"/>
                  </a:lnTo>
                  <a:lnTo>
                    <a:pt x="7015" y="121"/>
                  </a:lnTo>
                  <a:lnTo>
                    <a:pt x="7069" y="114"/>
                  </a:lnTo>
                  <a:lnTo>
                    <a:pt x="7069" y="114"/>
                  </a:lnTo>
                  <a:lnTo>
                    <a:pt x="7166" y="102"/>
                  </a:lnTo>
                  <a:lnTo>
                    <a:pt x="7237" y="90"/>
                  </a:lnTo>
                  <a:lnTo>
                    <a:pt x="7284" y="82"/>
                  </a:lnTo>
                  <a:lnTo>
                    <a:pt x="7313" y="75"/>
                  </a:lnTo>
                  <a:lnTo>
                    <a:pt x="7313" y="75"/>
                  </a:lnTo>
                  <a:lnTo>
                    <a:pt x="7353" y="65"/>
                  </a:lnTo>
                  <a:lnTo>
                    <a:pt x="7390" y="53"/>
                  </a:lnTo>
                  <a:lnTo>
                    <a:pt x="7451" y="35"/>
                  </a:lnTo>
                  <a:lnTo>
                    <a:pt x="7451" y="0"/>
                  </a:lnTo>
                  <a:close/>
                </a:path>
              </a:pathLst>
            </a:custGeom>
            <a:solidFill>
              <a:srgbClr val="A5A6A8"/>
            </a:solidFill>
            <a:ln>
              <a:noFill/>
            </a:ln>
            <a:effectLst>
              <a:innerShdw blurRad="114300">
                <a:prstClr val="black">
                  <a:alpha val="70000"/>
                </a:prstClr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3" name="Freeform 16">
              <a:extLst>
                <a:ext uri="{FF2B5EF4-FFF2-40B4-BE49-F238E27FC236}">
                  <a16:creationId xmlns:a16="http://schemas.microsoft.com/office/drawing/2014/main" id="{5F81DCCF-6899-3D47-8E84-8B4D48243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438" y="6618288"/>
              <a:ext cx="11828463" cy="55563"/>
            </a:xfrm>
            <a:custGeom>
              <a:avLst/>
              <a:gdLst>
                <a:gd name="T0" fmla="*/ 7451 w 7451"/>
                <a:gd name="T1" fmla="*/ 35 h 35"/>
                <a:gd name="T2" fmla="*/ 0 w 7451"/>
                <a:gd name="T3" fmla="*/ 35 h 35"/>
                <a:gd name="T4" fmla="*/ 0 w 7451"/>
                <a:gd name="T5" fmla="*/ 0 h 35"/>
                <a:gd name="T6" fmla="*/ 3020 w 7451"/>
                <a:gd name="T7" fmla="*/ 0 h 35"/>
                <a:gd name="T8" fmla="*/ 3047 w 7451"/>
                <a:gd name="T9" fmla="*/ 18 h 35"/>
                <a:gd name="T10" fmla="*/ 4413 w 7451"/>
                <a:gd name="T11" fmla="*/ 18 h 35"/>
                <a:gd name="T12" fmla="*/ 4441 w 7451"/>
                <a:gd name="T13" fmla="*/ 0 h 35"/>
                <a:gd name="T14" fmla="*/ 7451 w 7451"/>
                <a:gd name="T15" fmla="*/ 0 h 35"/>
                <a:gd name="T16" fmla="*/ 7451 w 7451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51" h="35">
                  <a:moveTo>
                    <a:pt x="7451" y="35"/>
                  </a:moveTo>
                  <a:lnTo>
                    <a:pt x="0" y="35"/>
                  </a:lnTo>
                  <a:lnTo>
                    <a:pt x="0" y="0"/>
                  </a:lnTo>
                  <a:lnTo>
                    <a:pt x="3020" y="0"/>
                  </a:lnTo>
                  <a:lnTo>
                    <a:pt x="3047" y="18"/>
                  </a:lnTo>
                  <a:lnTo>
                    <a:pt x="4413" y="18"/>
                  </a:lnTo>
                  <a:lnTo>
                    <a:pt x="4441" y="0"/>
                  </a:lnTo>
                  <a:lnTo>
                    <a:pt x="7451" y="0"/>
                  </a:lnTo>
                  <a:lnTo>
                    <a:pt x="7451" y="35"/>
                  </a:lnTo>
                  <a:close/>
                </a:path>
              </a:pathLst>
            </a:custGeom>
            <a:gradFill>
              <a:gsLst>
                <a:gs pos="0">
                  <a:srgbClr val="96999A">
                    <a:lumMod val="70000"/>
                  </a:srgbClr>
                </a:gs>
                <a:gs pos="3000">
                  <a:srgbClr val="96999A"/>
                </a:gs>
                <a:gs pos="100000">
                  <a:srgbClr val="96999A">
                    <a:lumMod val="70000"/>
                  </a:srgbClr>
                </a:gs>
                <a:gs pos="97000">
                  <a:srgbClr val="96999A"/>
                </a:gs>
                <a:gs pos="91000">
                  <a:srgbClr val="DFE0E1"/>
                </a:gs>
                <a:gs pos="9000">
                  <a:srgbClr val="DFE0E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DAC6CE63-0DAE-BA4A-B8A6-1EB2FD87E9B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750" y="6619875"/>
              <a:ext cx="2255838" cy="90488"/>
            </a:xfrm>
            <a:custGeom>
              <a:avLst/>
              <a:gdLst>
                <a:gd name="T0" fmla="*/ 1389 w 1421"/>
                <a:gd name="T1" fmla="*/ 2 h 57"/>
                <a:gd name="T2" fmla="*/ 32 w 1421"/>
                <a:gd name="T3" fmla="*/ 2 h 57"/>
                <a:gd name="T4" fmla="*/ 32 w 1421"/>
                <a:gd name="T5" fmla="*/ 2 h 57"/>
                <a:gd name="T6" fmla="*/ 17 w 1421"/>
                <a:gd name="T7" fmla="*/ 2 h 57"/>
                <a:gd name="T8" fmla="*/ 0 w 1421"/>
                <a:gd name="T9" fmla="*/ 0 h 57"/>
                <a:gd name="T10" fmla="*/ 0 w 1421"/>
                <a:gd name="T11" fmla="*/ 34 h 57"/>
                <a:gd name="T12" fmla="*/ 0 w 1421"/>
                <a:gd name="T13" fmla="*/ 34 h 57"/>
                <a:gd name="T14" fmla="*/ 20 w 1421"/>
                <a:gd name="T15" fmla="*/ 44 h 57"/>
                <a:gd name="T16" fmla="*/ 42 w 1421"/>
                <a:gd name="T17" fmla="*/ 51 h 57"/>
                <a:gd name="T18" fmla="*/ 64 w 1421"/>
                <a:gd name="T19" fmla="*/ 56 h 57"/>
                <a:gd name="T20" fmla="*/ 85 w 1421"/>
                <a:gd name="T21" fmla="*/ 57 h 57"/>
                <a:gd name="T22" fmla="*/ 1337 w 1421"/>
                <a:gd name="T23" fmla="*/ 57 h 57"/>
                <a:gd name="T24" fmla="*/ 1337 w 1421"/>
                <a:gd name="T25" fmla="*/ 57 h 57"/>
                <a:gd name="T26" fmla="*/ 1359 w 1421"/>
                <a:gd name="T27" fmla="*/ 56 h 57"/>
                <a:gd name="T28" fmla="*/ 1381 w 1421"/>
                <a:gd name="T29" fmla="*/ 51 h 57"/>
                <a:gd name="T30" fmla="*/ 1401 w 1421"/>
                <a:gd name="T31" fmla="*/ 44 h 57"/>
                <a:gd name="T32" fmla="*/ 1421 w 1421"/>
                <a:gd name="T33" fmla="*/ 34 h 57"/>
                <a:gd name="T34" fmla="*/ 1421 w 1421"/>
                <a:gd name="T35" fmla="*/ 0 h 57"/>
                <a:gd name="T36" fmla="*/ 1421 w 1421"/>
                <a:gd name="T37" fmla="*/ 0 h 57"/>
                <a:gd name="T38" fmla="*/ 1406 w 1421"/>
                <a:gd name="T39" fmla="*/ 2 h 57"/>
                <a:gd name="T40" fmla="*/ 1389 w 1421"/>
                <a:gd name="T41" fmla="*/ 2 h 57"/>
                <a:gd name="T42" fmla="*/ 1389 w 1421"/>
                <a:gd name="T43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21" h="57">
                  <a:moveTo>
                    <a:pt x="1389" y="2"/>
                  </a:moveTo>
                  <a:lnTo>
                    <a:pt x="32" y="2"/>
                  </a:lnTo>
                  <a:lnTo>
                    <a:pt x="32" y="2"/>
                  </a:lnTo>
                  <a:lnTo>
                    <a:pt x="17" y="2"/>
                  </a:lnTo>
                  <a:lnTo>
                    <a:pt x="0" y="0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20" y="44"/>
                  </a:lnTo>
                  <a:lnTo>
                    <a:pt x="42" y="51"/>
                  </a:lnTo>
                  <a:lnTo>
                    <a:pt x="64" y="56"/>
                  </a:lnTo>
                  <a:lnTo>
                    <a:pt x="85" y="57"/>
                  </a:lnTo>
                  <a:lnTo>
                    <a:pt x="1337" y="57"/>
                  </a:lnTo>
                  <a:lnTo>
                    <a:pt x="1337" y="57"/>
                  </a:lnTo>
                  <a:lnTo>
                    <a:pt x="1359" y="56"/>
                  </a:lnTo>
                  <a:lnTo>
                    <a:pt x="1381" y="51"/>
                  </a:lnTo>
                  <a:lnTo>
                    <a:pt x="1401" y="44"/>
                  </a:lnTo>
                  <a:lnTo>
                    <a:pt x="1421" y="34"/>
                  </a:lnTo>
                  <a:lnTo>
                    <a:pt x="1421" y="0"/>
                  </a:lnTo>
                  <a:lnTo>
                    <a:pt x="1421" y="0"/>
                  </a:lnTo>
                  <a:lnTo>
                    <a:pt x="1406" y="2"/>
                  </a:lnTo>
                  <a:lnTo>
                    <a:pt x="1389" y="2"/>
                  </a:lnTo>
                  <a:lnTo>
                    <a:pt x="1389" y="2"/>
                  </a:lnTo>
                  <a:close/>
                </a:path>
              </a:pathLst>
            </a:custGeom>
            <a:gradFill>
              <a:gsLst>
                <a:gs pos="0">
                  <a:srgbClr val="96999A">
                    <a:lumMod val="70000"/>
                  </a:srgbClr>
                </a:gs>
                <a:gs pos="3000">
                  <a:srgbClr val="96999A"/>
                </a:gs>
                <a:gs pos="100000">
                  <a:srgbClr val="96999A">
                    <a:lumMod val="70000"/>
                  </a:srgbClr>
                </a:gs>
                <a:gs pos="97000">
                  <a:srgbClr val="96999A"/>
                </a:gs>
                <a:gs pos="91000">
                  <a:srgbClr val="DFE0E1">
                    <a:lumMod val="95000"/>
                  </a:srgbClr>
                </a:gs>
                <a:gs pos="9000">
                  <a:srgbClr val="DFE0E1">
                    <a:lumMod val="95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</a:endParaRPr>
            </a:p>
          </p:txBody>
        </p:sp>
      </p:grp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D2815D23-7A2D-4F84-B9F0-3AA58D5EEAC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382115" y="1746331"/>
            <a:ext cx="6189648" cy="3879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ID"/>
              <a:t>Image Placeholder</a:t>
            </a:r>
          </a:p>
        </p:txBody>
      </p:sp>
      <p:sp>
        <p:nvSpPr>
          <p:cNvPr id="5" name="Text Placeholder 26">
            <a:extLst>
              <a:ext uri="{FF2B5EF4-FFF2-40B4-BE49-F238E27FC236}">
                <a16:creationId xmlns:a16="http://schemas.microsoft.com/office/drawing/2014/main" id="{01E43BCC-B44E-EE41-B220-C4CE653C161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7658" y="1658801"/>
            <a:ext cx="3979186" cy="22209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buNone/>
              <a:defRPr lang="en-US" sz="1600" kern="1200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buNone/>
              <a:defRPr lang="en-US" sz="1600" kern="1200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buNone/>
              <a:defRPr lang="en-US" sz="1600" kern="1200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buNone/>
              <a:defRPr lang="en-US" sz="1600" kern="12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ornare</a:t>
            </a:r>
            <a:r>
              <a:rPr lang="en-US"/>
              <a:t>,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scelerisque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 libero a </a:t>
            </a:r>
            <a:r>
              <a:rPr lang="en-US" err="1"/>
              <a:t>pellentesque</a:t>
            </a:r>
            <a:r>
              <a:rPr lang="en-US"/>
              <a:t>. Morbi </a:t>
            </a:r>
            <a:r>
              <a:rPr lang="en-US" err="1"/>
              <a:t>orci</a:t>
            </a:r>
            <a:r>
              <a:rPr lang="en-US"/>
              <a:t> dui, fermentum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ornare</a:t>
            </a:r>
            <a:r>
              <a:rPr lang="en-US"/>
              <a:t>,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dignissim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8D19B1-7057-694A-93F7-AE882CD8A60C}"/>
              </a:ext>
            </a:extLst>
          </p:cNvPr>
          <p:cNvSpPr txBox="1"/>
          <p:nvPr userDrawn="1"/>
        </p:nvSpPr>
        <p:spPr>
          <a:xfrm>
            <a:off x="7341326" y="230735"/>
            <a:ext cx="4418665" cy="1308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ID" sz="850" b="1" i="0" spc="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LEADER IN </a:t>
            </a:r>
            <a:r>
              <a:rPr lang="en-ID" sz="850" b="1" spc="200" baseline="0">
                <a:solidFill>
                  <a:schemeClr val="accent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SECURITY OPERATIONS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F47414C1-AE9E-AA4D-B5A2-E8512293AA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5311" y="6445740"/>
            <a:ext cx="6477002" cy="1815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 baseline="0">
                <a:solidFill>
                  <a:srgbClr val="BBBBB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©2021 Arctic Wolf Networks, Inc. All rights reserved. Classification: Public | Confidential | Restricted</a:t>
            </a:r>
            <a:endParaRPr lang="en-US" sz="80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1BB2EE5-BEE4-7247-8D30-0E1786EC7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83536" y="6315618"/>
            <a:ext cx="376455" cy="311647"/>
          </a:xfrm>
          <a:prstGeom prst="rect">
            <a:avLst/>
          </a:prstGeom>
        </p:spPr>
      </p:pic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BE3E969-D89B-0C4B-B483-59ACB975E9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01071" y="6445740"/>
            <a:ext cx="355091" cy="1815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 b="0" i="0" baseline="0">
                <a:solidFill>
                  <a:srgbClr val="BBBBBB"/>
                </a:solidFill>
                <a:latin typeface="Arial" panose="020B0604020202020204" pitchFamily="34" charset="0"/>
              </a:defRPr>
            </a:lvl1pPr>
          </a:lstStyle>
          <a:p>
            <a:fld id="{BFAB3265-56C0-9746-B073-1F3AD707C3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130E7B7-27D6-FD43-9ABF-DB3ADBAE8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669405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ransition Slid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necktie, dark, person, wearing&#10;&#10;Description automatically generated">
            <a:extLst>
              <a:ext uri="{FF2B5EF4-FFF2-40B4-BE49-F238E27FC236}">
                <a16:creationId xmlns:a16="http://schemas.microsoft.com/office/drawing/2014/main" id="{01D16FF3-4E70-F741-BBF5-F338675D6B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5" b="622"/>
          <a:stretch/>
        </p:blipFill>
        <p:spPr>
          <a:xfrm rot="5400000" flipV="1">
            <a:off x="2667003" y="-2667000"/>
            <a:ext cx="6858002" cy="12191997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2CC7DBE0-7E1E-F644-9131-6D4E5822D7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311" y="4218613"/>
            <a:ext cx="7874553" cy="191830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lang="en-US" sz="4000" b="1" kern="1200" dirty="0">
                <a:solidFill>
                  <a:schemeClr val="bg1"/>
                </a:solidFill>
                <a:latin typeface="Arial Black" panose="020B0604020202020204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Transition Slide Title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FDBD54C-4FAF-9542-B2F6-8B30727A77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83536" y="6315618"/>
            <a:ext cx="376455" cy="3116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AA1C6CC-541E-7049-9D77-506DBFC0D536}"/>
              </a:ext>
            </a:extLst>
          </p:cNvPr>
          <p:cNvSpPr txBox="1"/>
          <p:nvPr userDrawn="1"/>
        </p:nvSpPr>
        <p:spPr>
          <a:xfrm>
            <a:off x="7341326" y="230735"/>
            <a:ext cx="4418665" cy="1308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ID" sz="850" b="1" i="0" spc="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LEADER IN </a:t>
            </a:r>
            <a:r>
              <a:rPr lang="en-ID" sz="850" b="1" spc="200" baseline="0">
                <a:solidFill>
                  <a:schemeClr val="accent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SECURITY OPERATIONS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DE49C0C-2C70-0D49-8BB5-E093B08055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01071" y="6445740"/>
            <a:ext cx="355091" cy="1815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 b="0" i="0" baseline="0">
                <a:solidFill>
                  <a:srgbClr val="BBBBBB"/>
                </a:solidFill>
                <a:latin typeface="Arial" panose="020B0604020202020204" pitchFamily="34" charset="0"/>
              </a:defRPr>
            </a:lvl1pPr>
          </a:lstStyle>
          <a:p>
            <a:fld id="{BFAB3265-56C0-9746-B073-1F3AD707C391}" type="slidenum">
              <a:rPr lang="en-US" smtClean="0"/>
              <a:pPr/>
              <a:t>‹#›</a:t>
            </a:fld>
            <a:endParaRPr lang="en-US" sz="90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A4F1252D-9E49-1445-B339-AF01854122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5311" y="6445740"/>
            <a:ext cx="6477002" cy="1815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 b="0" i="0" baseline="0">
                <a:solidFill>
                  <a:srgbClr val="BBBBB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©2021 Arctic Wolf Networks, Inc. All rights reserved. Classification: Public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452724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5192716D-328B-4B45-9EB5-79CEEF36D8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5737" y="1867062"/>
            <a:ext cx="11274425" cy="40687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A7F723B-CE6B-F54C-BC68-B5A02F3F9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311" y="546652"/>
            <a:ext cx="11274424" cy="604561"/>
          </a:xfrm>
          <a:prstGeom prst="rect">
            <a:avLst/>
          </a:prstGeo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2183C3E-D9CF-8944-8913-B201146CFC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35133" y="6543857"/>
            <a:ext cx="6477002" cy="1815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 b="0" i="0" baseline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©2021 Arctic Wolf Networks, Inc. All rights reserved. Classification: Public | Confidential | Restricted</a:t>
            </a:r>
            <a:endParaRPr lang="en-US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CE26439B-9F7A-CC4B-AD73-30CE3AE5F2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5737" y="1220786"/>
            <a:ext cx="11274425" cy="420007"/>
          </a:xfrm>
        </p:spPr>
        <p:txBody>
          <a:bodyPr anchor="ctr"/>
          <a:lstStyle>
            <a:lvl1pPr marL="0" indent="0">
              <a:spcBef>
                <a:spcPts val="0"/>
              </a:spcBef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3643344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gled Gray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1C758D90-3655-384B-AE12-B4BC06415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311" y="546652"/>
            <a:ext cx="11274424" cy="604561"/>
          </a:xfrm>
          <a:prstGeom prst="rect">
            <a:avLst/>
          </a:prstGeo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0EBCB8D3-0FA7-CB48-BCEC-22A3BD4FD2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5737" y="1220786"/>
            <a:ext cx="11274425" cy="420007"/>
          </a:xfrm>
        </p:spPr>
        <p:txBody>
          <a:bodyPr anchor="ctr"/>
          <a:lstStyle>
            <a:lvl1pPr marL="0" indent="0">
              <a:spcBef>
                <a:spcPts val="0"/>
              </a:spcBef>
              <a:buFontTx/>
              <a:buNone/>
              <a:defRPr sz="1700" baseline="0">
                <a:solidFill>
                  <a:schemeClr val="bg1">
                    <a:lumMod val="50000"/>
                  </a:schemeClr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90105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5B98C48-F9E7-3E49-BA87-606088E8DB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01071" y="6445740"/>
            <a:ext cx="355091" cy="1815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 b="0" i="0" baseline="0">
                <a:solidFill>
                  <a:srgbClr val="BBBBBB"/>
                </a:solidFill>
                <a:latin typeface="Arial" panose="020B0604020202020204" pitchFamily="34" charset="0"/>
              </a:defRPr>
            </a:lvl1pPr>
          </a:lstStyle>
          <a:p>
            <a:fld id="{BFAB3265-56C0-9746-B073-1F3AD707C3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BD4F664-0CD8-CD4D-BB7E-86B7A1C36B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5311" y="6445740"/>
            <a:ext cx="6477002" cy="1815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 baseline="0">
                <a:solidFill>
                  <a:srgbClr val="BBBBB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©2021 Arctic Wolf Networks, Inc. All rights reserved. Classification: Public | Confidential | Restricted</a:t>
            </a:r>
            <a:endParaRPr lang="en-US" sz="80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606FC93-F7DB-AA4F-AFF5-219AF53BD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311" y="546652"/>
            <a:ext cx="11274424" cy="604561"/>
          </a:xfrm>
          <a:prstGeom prst="rect">
            <a:avLst/>
          </a:prstGeo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5453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B90E35C-BCBB-4F47-BF33-89F879DA6CE0}"/>
              </a:ext>
            </a:extLst>
          </p:cNvPr>
          <p:cNvSpPr txBox="1">
            <a:spLocks/>
          </p:cNvSpPr>
          <p:nvPr userDrawn="1"/>
        </p:nvSpPr>
        <p:spPr>
          <a:xfrm>
            <a:off x="10901071" y="6445740"/>
            <a:ext cx="355091" cy="1815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457200" rtl="0" eaLnBrk="1" latinLnBrk="0" hangingPunct="1">
              <a:defRPr sz="1000" b="0" i="0" kern="1200" baseline="0">
                <a:solidFill>
                  <a:srgbClr val="BBBBBB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AB3265-56C0-9746-B073-1F3AD707C3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1615534-987E-CB45-A98D-958177724A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5311" y="6445740"/>
            <a:ext cx="6477002" cy="1815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 baseline="0">
                <a:solidFill>
                  <a:srgbClr val="BBBBB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©2021 Arctic Wolf Networks, Inc. All rights reserved. Classification: Public | Confidential | Restricted</a:t>
            </a: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433515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Foote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48E1BC-5B35-3840-900F-28A15071B296}"/>
              </a:ext>
            </a:extLst>
          </p:cNvPr>
          <p:cNvSpPr/>
          <p:nvPr userDrawn="1"/>
        </p:nvSpPr>
        <p:spPr>
          <a:xfrm>
            <a:off x="0" y="5938948"/>
            <a:ext cx="12191999" cy="9190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6F399E-B75E-4744-8F87-3D262CEC82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83536" y="6315618"/>
            <a:ext cx="376455" cy="311647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43B827D-815D-E440-967E-20253C5FA8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01071" y="6445740"/>
            <a:ext cx="355091" cy="1815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 b="0" i="0" baseline="0">
                <a:solidFill>
                  <a:srgbClr val="BBBBBB"/>
                </a:solidFill>
                <a:latin typeface="Arial" panose="020B0604020202020204" pitchFamily="34" charset="0"/>
              </a:defRPr>
            </a:lvl1pPr>
          </a:lstStyle>
          <a:p>
            <a:fld id="{BFAB3265-56C0-9746-B073-1F3AD707C3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3FA1DB5-ACEF-4148-998A-72A6C7C17B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5311" y="6445740"/>
            <a:ext cx="6477002" cy="1815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 baseline="0">
                <a:solidFill>
                  <a:srgbClr val="BBBBB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©2021 Arctic Wolf Networks, Inc. All rights reserved. Classification: Public | Confidential | Restricted</a:t>
            </a:r>
            <a:endParaRPr lang="en-US" sz="80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F0CD085-76BA-2F49-844A-D7917AFCB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311" y="546652"/>
            <a:ext cx="11274424" cy="604561"/>
          </a:xfrm>
          <a:prstGeom prst="rect">
            <a:avLst/>
          </a:prstGeo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3758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ody, 4-icon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9667202A-E3E8-CF41-99D4-C367F8A5B8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51" t="1" r="22898" b="-16555"/>
          <a:stretch/>
        </p:blipFill>
        <p:spPr>
          <a:xfrm rot="10800000">
            <a:off x="-1" y="0"/>
            <a:ext cx="6096002" cy="6858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B376916-CAE3-3D40-8281-1B3BC8A139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51" t="1" r="22898" b="-16555"/>
          <a:stretch/>
        </p:blipFill>
        <p:spPr>
          <a:xfrm rot="10800000" flipH="1">
            <a:off x="6095998" y="-1"/>
            <a:ext cx="6096002" cy="6858000"/>
          </a:xfrm>
          <a:prstGeom prst="rect">
            <a:avLst/>
          </a:prstGeom>
        </p:spPr>
      </p:pic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308E4177-7268-4BFF-9357-FB36A52E536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31523" y="3325244"/>
            <a:ext cx="1143000" cy="1143000"/>
          </a:xfrm>
          <a:prstGeom prst="ellipse">
            <a:avLst/>
          </a:prstGeom>
          <a:solidFill>
            <a:schemeClr val="tx2"/>
          </a:solidFill>
        </p:spPr>
        <p:txBody>
          <a:bodyPr wrap="none" lIns="182880" tIns="182880" rIns="182880" bIns="182880" anchor="ctr" anchorCtr="0"/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ID"/>
              <a:t>Change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37B65667-EE26-45A2-8312-CB2988699CD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234982" y="3325244"/>
            <a:ext cx="1143000" cy="1143000"/>
          </a:xfrm>
          <a:prstGeom prst="ellipse">
            <a:avLst/>
          </a:prstGeom>
          <a:solidFill>
            <a:schemeClr val="tx2"/>
          </a:solidFill>
        </p:spPr>
        <p:txBody>
          <a:bodyPr wrap="none" lIns="182880" tIns="182880" rIns="182880" bIns="182880" anchor="ctr" anchorCtr="0"/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ID"/>
              <a:t>Change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2364858-F7C3-40F8-87E6-927C66DFDF1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33802" y="3325244"/>
            <a:ext cx="1143000" cy="1143000"/>
          </a:xfrm>
          <a:prstGeom prst="ellipse">
            <a:avLst/>
          </a:prstGeom>
          <a:solidFill>
            <a:schemeClr val="tx2"/>
          </a:solidFill>
        </p:spPr>
        <p:txBody>
          <a:bodyPr wrap="none" lIns="182880" tIns="182880" rIns="182880" bIns="182880" anchor="ctr" anchorCtr="0"/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ID"/>
              <a:t>Change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7F59687E-A651-40C2-A4E1-D63E134652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428900" y="3325244"/>
            <a:ext cx="1143000" cy="1143000"/>
          </a:xfrm>
          <a:prstGeom prst="ellipse">
            <a:avLst/>
          </a:prstGeom>
          <a:solidFill>
            <a:schemeClr val="tx2"/>
          </a:solidFill>
        </p:spPr>
        <p:txBody>
          <a:bodyPr wrap="none" lIns="182880" tIns="182880" rIns="182880" bIns="182880" anchor="ctr" anchorCtr="0"/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ID"/>
              <a:t>Change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4281DF-ADB6-1B4E-8613-5A1907C456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46996" y="1551193"/>
            <a:ext cx="7898008" cy="38779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3000" cap="none" spc="0" baseline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063FAB0B-673C-1E44-ADB0-CB7AD5597F88}"/>
              </a:ext>
            </a:extLst>
          </p:cNvPr>
          <p:cNvSpPr/>
          <p:nvPr userDrawn="1"/>
        </p:nvSpPr>
        <p:spPr>
          <a:xfrm rot="5400000">
            <a:off x="5882273" y="999945"/>
            <a:ext cx="427451" cy="313631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26">
            <a:extLst>
              <a:ext uri="{FF2B5EF4-FFF2-40B4-BE49-F238E27FC236}">
                <a16:creationId xmlns:a16="http://schemas.microsoft.com/office/drawing/2014/main" id="{89B90DA1-2203-2C4F-A520-9C6EF1C56B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46995" y="2216408"/>
            <a:ext cx="7898008" cy="67008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lang="en-US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buNone/>
              <a:defRPr lang="en-US" sz="1600" kern="1200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buNone/>
              <a:defRPr lang="en-US" sz="1600" kern="1200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buNone/>
              <a:defRPr lang="en-US" sz="1600" kern="1200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buNone/>
              <a:defRPr lang="en-US" sz="1600" kern="12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ornare</a:t>
            </a:r>
            <a:r>
              <a:rPr lang="en-US"/>
              <a:t>,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scelerisque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 libero a </a:t>
            </a:r>
            <a:r>
              <a:rPr lang="en-US" err="1"/>
              <a:t>pellentesque</a:t>
            </a:r>
            <a:r>
              <a:rPr lang="en-US"/>
              <a:t>.</a:t>
            </a:r>
          </a:p>
        </p:txBody>
      </p:sp>
      <p:sp>
        <p:nvSpPr>
          <p:cNvPr id="14" name="Text Placeholder 26">
            <a:extLst>
              <a:ext uri="{FF2B5EF4-FFF2-40B4-BE49-F238E27FC236}">
                <a16:creationId xmlns:a16="http://schemas.microsoft.com/office/drawing/2014/main" id="{BA0CF61E-79A4-684B-AB62-305E6C3D94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87772" y="4750887"/>
            <a:ext cx="2425005" cy="67008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lang="en-US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buNone/>
              <a:defRPr lang="en-US" sz="1600" kern="1200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buNone/>
              <a:defRPr lang="en-US" sz="1600" kern="1200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buNone/>
              <a:defRPr lang="en-US" sz="1600" kern="1200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buNone/>
              <a:defRPr lang="en-US" sz="1600" kern="12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Morbi </a:t>
            </a:r>
            <a:r>
              <a:rPr lang="en-US" err="1"/>
              <a:t>orci</a:t>
            </a:r>
            <a:r>
              <a:rPr lang="en-US"/>
              <a:t> dui, fermentum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ornare</a:t>
            </a:r>
            <a:r>
              <a:rPr lang="en-US"/>
              <a:t>,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dignissim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.</a:t>
            </a:r>
          </a:p>
        </p:txBody>
      </p:sp>
      <p:sp>
        <p:nvSpPr>
          <p:cNvPr id="15" name="Text Placeholder 26">
            <a:extLst>
              <a:ext uri="{FF2B5EF4-FFF2-40B4-BE49-F238E27FC236}">
                <a16:creationId xmlns:a16="http://schemas.microsoft.com/office/drawing/2014/main" id="{52BB5DBB-7273-E04B-8757-5DEE6B305AF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89685" y="4750887"/>
            <a:ext cx="2425005" cy="67008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lang="en-US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buNone/>
              <a:defRPr lang="en-US" sz="1600" kern="1200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buNone/>
              <a:defRPr lang="en-US" sz="1600" kern="1200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buNone/>
              <a:defRPr lang="en-US" sz="1600" kern="1200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buNone/>
              <a:defRPr lang="en-US" sz="1600" kern="12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Morbi </a:t>
            </a:r>
            <a:r>
              <a:rPr lang="en-US" err="1"/>
              <a:t>orci</a:t>
            </a:r>
            <a:r>
              <a:rPr lang="en-US"/>
              <a:t> dui, fermentum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ornare</a:t>
            </a:r>
            <a:r>
              <a:rPr lang="en-US"/>
              <a:t>,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dignissim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.</a:t>
            </a:r>
          </a:p>
        </p:txBody>
      </p:sp>
      <p:sp>
        <p:nvSpPr>
          <p:cNvPr id="16" name="Text Placeholder 26">
            <a:extLst>
              <a:ext uri="{FF2B5EF4-FFF2-40B4-BE49-F238E27FC236}">
                <a16:creationId xmlns:a16="http://schemas.microsoft.com/office/drawing/2014/main" id="{90B4F0E8-BCE4-2A4B-9C90-1C13CA6B049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91598" y="4750887"/>
            <a:ext cx="2425005" cy="67008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lang="en-US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buNone/>
              <a:defRPr lang="en-US" sz="1600" kern="1200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buNone/>
              <a:defRPr lang="en-US" sz="1600" kern="1200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buNone/>
              <a:defRPr lang="en-US" sz="1600" kern="1200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buNone/>
              <a:defRPr lang="en-US" sz="1600" kern="12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Morbi </a:t>
            </a:r>
            <a:r>
              <a:rPr lang="en-US" err="1"/>
              <a:t>orci</a:t>
            </a:r>
            <a:r>
              <a:rPr lang="en-US"/>
              <a:t> dui, fermentum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ornare</a:t>
            </a:r>
            <a:r>
              <a:rPr lang="en-US"/>
              <a:t>,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dignissim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.</a:t>
            </a:r>
          </a:p>
        </p:txBody>
      </p:sp>
      <p:sp>
        <p:nvSpPr>
          <p:cNvPr id="17" name="Text Placeholder 26">
            <a:extLst>
              <a:ext uri="{FF2B5EF4-FFF2-40B4-BE49-F238E27FC236}">
                <a16:creationId xmlns:a16="http://schemas.microsoft.com/office/drawing/2014/main" id="{AC4CD6BF-B2CE-9447-B7C1-082F68AE28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93511" y="4750887"/>
            <a:ext cx="2425005" cy="67008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lang="en-US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buNone/>
              <a:defRPr lang="en-US" sz="1600" kern="1200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buNone/>
              <a:defRPr lang="en-US" sz="1600" kern="1200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buNone/>
              <a:defRPr lang="en-US" sz="1600" kern="1200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buNone/>
              <a:defRPr lang="en-US" sz="1600" kern="12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Morbi </a:t>
            </a:r>
            <a:r>
              <a:rPr lang="en-US" err="1"/>
              <a:t>orci</a:t>
            </a:r>
            <a:r>
              <a:rPr lang="en-US"/>
              <a:t> dui, fermentum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ornare</a:t>
            </a:r>
            <a:r>
              <a:rPr lang="en-US"/>
              <a:t>,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dignissim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.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E5FC6BDD-5030-0B43-BEA3-67E84F5725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01071" y="6445740"/>
            <a:ext cx="355091" cy="1815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 b="0" i="0" baseline="0">
                <a:solidFill>
                  <a:srgbClr val="BBBBBB"/>
                </a:solidFill>
                <a:latin typeface="Arial" panose="020B0604020202020204" pitchFamily="34" charset="0"/>
              </a:defRPr>
            </a:lvl1pPr>
          </a:lstStyle>
          <a:p>
            <a:fld id="{BFAB3265-56C0-9746-B073-1F3AD707C3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8CF03F98-BF94-6343-B87F-935CB7A94F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5311" y="6445740"/>
            <a:ext cx="6477002" cy="1815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 baseline="0">
                <a:solidFill>
                  <a:srgbClr val="BBBBB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©2021 Arctic Wolf Networks, Inc. All rights reserved. Classification: Public | Confidential | Restricted</a:t>
            </a: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965531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ody, 4-icon Centered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6A9A2465-EE34-A048-A287-C86574B44B1F}"/>
              </a:ext>
            </a:extLst>
          </p:cNvPr>
          <p:cNvSpPr/>
          <p:nvPr userDrawn="1"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Arial" panose="020B0604020202020204" pitchFamily="34" charset="0"/>
            </a:endParaRP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308E4177-7268-4BFF-9357-FB36A52E536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829836" y="3678688"/>
            <a:ext cx="740878" cy="8161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4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ID"/>
              <a:t>Image Placeholder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37B65667-EE26-45A2-8312-CB2988699CD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31749" y="3678688"/>
            <a:ext cx="740878" cy="8161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4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ID"/>
              <a:t>Image Placeholder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2364858-F7C3-40F8-87E6-927C66DFDF1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33661" y="3678688"/>
            <a:ext cx="740878" cy="8161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4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ID"/>
              <a:t>Image Placeholder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7F59687E-A651-40C2-A4E1-D63E134652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635574" y="3678688"/>
            <a:ext cx="740878" cy="8161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4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ID"/>
              <a:t>Image Placeholder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4281DF-ADB6-1B4E-8613-5A1907C456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46996" y="1551193"/>
            <a:ext cx="7898008" cy="387798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sz="3000" cap="none" spc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063FAB0B-673C-1E44-ADB0-CB7AD5597F88}"/>
              </a:ext>
            </a:extLst>
          </p:cNvPr>
          <p:cNvSpPr/>
          <p:nvPr userDrawn="1"/>
        </p:nvSpPr>
        <p:spPr>
          <a:xfrm rot="5400000">
            <a:off x="5882273" y="999945"/>
            <a:ext cx="427451" cy="313631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26">
            <a:extLst>
              <a:ext uri="{FF2B5EF4-FFF2-40B4-BE49-F238E27FC236}">
                <a16:creationId xmlns:a16="http://schemas.microsoft.com/office/drawing/2014/main" id="{89B90DA1-2203-2C4F-A520-9C6EF1C56B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46995" y="2216408"/>
            <a:ext cx="7898008" cy="67008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lang="en-US" sz="1600" kern="1200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buNone/>
              <a:defRPr lang="en-US" sz="1600" kern="1200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buNone/>
              <a:defRPr lang="en-US" sz="1600" kern="1200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buNone/>
              <a:defRPr lang="en-US" sz="1600" kern="1200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buNone/>
              <a:defRPr lang="en-US" sz="1600" kern="12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ornare</a:t>
            </a:r>
            <a:r>
              <a:rPr lang="en-US"/>
              <a:t>,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scelerisque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 libero a </a:t>
            </a:r>
            <a:r>
              <a:rPr lang="en-US" err="1"/>
              <a:t>pellentesque</a:t>
            </a:r>
            <a:r>
              <a:rPr lang="en-US"/>
              <a:t>.</a:t>
            </a:r>
          </a:p>
        </p:txBody>
      </p:sp>
      <p:sp>
        <p:nvSpPr>
          <p:cNvPr id="14" name="Text Placeholder 26">
            <a:extLst>
              <a:ext uri="{FF2B5EF4-FFF2-40B4-BE49-F238E27FC236}">
                <a16:creationId xmlns:a16="http://schemas.microsoft.com/office/drawing/2014/main" id="{BA0CF61E-79A4-684B-AB62-305E6C3D94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87772" y="4750887"/>
            <a:ext cx="2425005" cy="67008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lang="en-US" sz="1400" kern="1200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buNone/>
              <a:defRPr lang="en-US" sz="1600" kern="1200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buNone/>
              <a:defRPr lang="en-US" sz="1600" kern="1200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buNone/>
              <a:defRPr lang="en-US" sz="1600" kern="1200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buNone/>
              <a:defRPr lang="en-US" sz="1600" kern="12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Morbi </a:t>
            </a:r>
            <a:r>
              <a:rPr lang="en-US" err="1"/>
              <a:t>orci</a:t>
            </a:r>
            <a:r>
              <a:rPr lang="en-US"/>
              <a:t> dui, fermentum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ornare</a:t>
            </a:r>
            <a:r>
              <a:rPr lang="en-US"/>
              <a:t>,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dignissim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.</a:t>
            </a:r>
          </a:p>
        </p:txBody>
      </p:sp>
      <p:sp>
        <p:nvSpPr>
          <p:cNvPr id="15" name="Text Placeholder 26">
            <a:extLst>
              <a:ext uri="{FF2B5EF4-FFF2-40B4-BE49-F238E27FC236}">
                <a16:creationId xmlns:a16="http://schemas.microsoft.com/office/drawing/2014/main" id="{52BB5DBB-7273-E04B-8757-5DEE6B305AF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89685" y="4750887"/>
            <a:ext cx="2425005" cy="67008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lang="en-US" sz="1400" kern="1200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buNone/>
              <a:defRPr lang="en-US" sz="1600" kern="1200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buNone/>
              <a:defRPr lang="en-US" sz="1600" kern="1200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buNone/>
              <a:defRPr lang="en-US" sz="1600" kern="1200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buNone/>
              <a:defRPr lang="en-US" sz="1600" kern="12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Morbi </a:t>
            </a:r>
            <a:r>
              <a:rPr lang="en-US" err="1"/>
              <a:t>orci</a:t>
            </a:r>
            <a:r>
              <a:rPr lang="en-US"/>
              <a:t> dui, fermentum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ornare</a:t>
            </a:r>
            <a:r>
              <a:rPr lang="en-US"/>
              <a:t>,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dignissim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.</a:t>
            </a:r>
          </a:p>
        </p:txBody>
      </p:sp>
      <p:sp>
        <p:nvSpPr>
          <p:cNvPr id="16" name="Text Placeholder 26">
            <a:extLst>
              <a:ext uri="{FF2B5EF4-FFF2-40B4-BE49-F238E27FC236}">
                <a16:creationId xmlns:a16="http://schemas.microsoft.com/office/drawing/2014/main" id="{90B4F0E8-BCE4-2A4B-9C90-1C13CA6B049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91598" y="4750887"/>
            <a:ext cx="2425005" cy="67008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lang="en-US" sz="1400" kern="1200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buNone/>
              <a:defRPr lang="en-US" sz="1600" kern="1200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buNone/>
              <a:defRPr lang="en-US" sz="1600" kern="1200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buNone/>
              <a:defRPr lang="en-US" sz="1600" kern="1200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buNone/>
              <a:defRPr lang="en-US" sz="1600" kern="12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Morbi </a:t>
            </a:r>
            <a:r>
              <a:rPr lang="en-US" err="1"/>
              <a:t>orci</a:t>
            </a:r>
            <a:r>
              <a:rPr lang="en-US"/>
              <a:t> dui, fermentum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ornare</a:t>
            </a:r>
            <a:r>
              <a:rPr lang="en-US"/>
              <a:t>,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dignissim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.</a:t>
            </a:r>
          </a:p>
        </p:txBody>
      </p:sp>
      <p:sp>
        <p:nvSpPr>
          <p:cNvPr id="17" name="Text Placeholder 26">
            <a:extLst>
              <a:ext uri="{FF2B5EF4-FFF2-40B4-BE49-F238E27FC236}">
                <a16:creationId xmlns:a16="http://schemas.microsoft.com/office/drawing/2014/main" id="{AC4CD6BF-B2CE-9447-B7C1-082F68AE28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93511" y="4750887"/>
            <a:ext cx="2425005" cy="67008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lang="en-US" sz="1400" kern="1200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buNone/>
              <a:defRPr lang="en-US" sz="1600" kern="1200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buNone/>
              <a:defRPr lang="en-US" sz="1600" kern="1200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buNone/>
              <a:defRPr lang="en-US" sz="1600" kern="1200" dirty="0" smtClean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buNone/>
              <a:defRPr lang="en-US" sz="1600" kern="12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Morbi </a:t>
            </a:r>
            <a:r>
              <a:rPr lang="en-US" err="1"/>
              <a:t>orci</a:t>
            </a:r>
            <a:r>
              <a:rPr lang="en-US"/>
              <a:t> dui, fermentum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ornare</a:t>
            </a:r>
            <a:r>
              <a:rPr lang="en-US"/>
              <a:t>, </a:t>
            </a:r>
            <a:r>
              <a:rPr lang="en-US" err="1"/>
              <a:t>viverra</a:t>
            </a:r>
            <a:r>
              <a:rPr lang="en-US"/>
              <a:t> </a:t>
            </a:r>
            <a:r>
              <a:rPr lang="en-US" err="1"/>
              <a:t>dignissim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.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8A392AF-3083-6449-A943-8377AA5490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83536" y="6315618"/>
            <a:ext cx="376455" cy="311647"/>
          </a:xfrm>
          <a:prstGeom prst="rect">
            <a:avLst/>
          </a:prstGeom>
        </p:spPr>
      </p:pic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E4D8EB46-5564-E841-BDD4-FCBD5FC96A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01071" y="6445740"/>
            <a:ext cx="355091" cy="1815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 b="0" i="0" baseline="0">
                <a:solidFill>
                  <a:srgbClr val="BBBBBB"/>
                </a:solidFill>
                <a:latin typeface="Arial" panose="020B0604020202020204" pitchFamily="34" charset="0"/>
              </a:defRPr>
            </a:lvl1pPr>
          </a:lstStyle>
          <a:p>
            <a:fld id="{BFAB3265-56C0-9746-B073-1F3AD707C3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0B50AF2-1270-B54C-9998-BE658A6F7286}"/>
              </a:ext>
            </a:extLst>
          </p:cNvPr>
          <p:cNvSpPr txBox="1"/>
          <p:nvPr userDrawn="1"/>
        </p:nvSpPr>
        <p:spPr>
          <a:xfrm>
            <a:off x="7341326" y="230735"/>
            <a:ext cx="4418665" cy="1308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ID" sz="850" b="1" i="0" spc="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LEADER IN </a:t>
            </a:r>
            <a:r>
              <a:rPr lang="en-ID" sz="850" b="1" spc="200" baseline="0">
                <a:solidFill>
                  <a:schemeClr val="accent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SECURITY OPERATIONS</a:t>
            </a: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CE12D23E-3D82-EF45-BF7E-90BF191724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5311" y="6445740"/>
            <a:ext cx="6477002" cy="1815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 baseline="0">
                <a:solidFill>
                  <a:srgbClr val="BBBBB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©2021 Arctic Wolf Networks, Inc. All rights reserved. Classification: Public | Confidential | Restricted</a:t>
            </a: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562916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8EF390E-218F-254C-8D72-CDFEA529E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5311" y="1506924"/>
            <a:ext cx="11237296" cy="47864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819C8D08-2419-4F4A-99F8-0592868D0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311" y="652160"/>
            <a:ext cx="11237296" cy="767038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113F3F0-6B68-824C-88A2-C746E9BB6EE2}"/>
              </a:ext>
            </a:extLst>
          </p:cNvPr>
          <p:cNvSpPr/>
          <p:nvPr userDrawn="1"/>
        </p:nvSpPr>
        <p:spPr>
          <a:xfrm>
            <a:off x="-8467" y="6466226"/>
            <a:ext cx="4981842" cy="4112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B2EFA3D-9299-2644-A9C2-26493DDB35BC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2030775" y="6501930"/>
            <a:ext cx="1097637" cy="330669"/>
          </a:xfrm>
          <a:prstGeom prst="rect">
            <a:avLst/>
          </a:prstGeom>
        </p:spPr>
      </p:pic>
      <p:sp>
        <p:nvSpPr>
          <p:cNvPr id="13" name="Triangle 12">
            <a:extLst>
              <a:ext uri="{FF2B5EF4-FFF2-40B4-BE49-F238E27FC236}">
                <a16:creationId xmlns:a16="http://schemas.microsoft.com/office/drawing/2014/main" id="{F7B36868-00F3-A24D-8DC9-63B83534CABC}"/>
              </a:ext>
            </a:extLst>
          </p:cNvPr>
          <p:cNvSpPr/>
          <p:nvPr userDrawn="1"/>
        </p:nvSpPr>
        <p:spPr>
          <a:xfrm rot="5400000">
            <a:off x="-166908" y="704133"/>
            <a:ext cx="625787" cy="308907"/>
          </a:xfrm>
          <a:prstGeom prst="triangle">
            <a:avLst/>
          </a:prstGeom>
          <a:solidFill>
            <a:srgbClr val="E32B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4CEE79-11E4-7C4A-804F-8D8CB0515B4E}"/>
              </a:ext>
            </a:extLst>
          </p:cNvPr>
          <p:cNvSpPr/>
          <p:nvPr userDrawn="1"/>
        </p:nvSpPr>
        <p:spPr>
          <a:xfrm>
            <a:off x="3281698" y="6466226"/>
            <a:ext cx="8922025" cy="411233"/>
          </a:xfrm>
          <a:prstGeom prst="rect">
            <a:avLst/>
          </a:prstGeom>
          <a:solidFill>
            <a:srgbClr val="E32B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Whit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104A585F-CE12-8446-B33D-113F1C8B0B23}"/>
              </a:ext>
            </a:extLst>
          </p:cNvPr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>
          <a:xfrm>
            <a:off x="3418162" y="6547757"/>
            <a:ext cx="1294655" cy="282038"/>
          </a:xfrm>
          <a:prstGeom prst="rect">
            <a:avLst/>
          </a:prstGeom>
        </p:spPr>
      </p:pic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5D3DE6CF-3759-914B-BDC4-74BF823625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96030" y="6563042"/>
            <a:ext cx="6477002" cy="1815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 b="0" i="0" baseline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©2021 Arctic Wolf Networks, Inc. All rights reserved. Classification: Public | Confidential | Restricted</a:t>
            </a:r>
          </a:p>
        </p:txBody>
      </p:sp>
    </p:spTree>
    <p:extLst>
      <p:ext uri="{BB962C8B-B14F-4D97-AF65-F5344CB8AC3E}">
        <p14:creationId xmlns:p14="http://schemas.microsoft.com/office/powerpoint/2010/main" val="1207827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90" r:id="rId2"/>
    <p:sldLayoutId id="2147483860" r:id="rId3"/>
    <p:sldLayoutId id="2147483864" r:id="rId4"/>
    <p:sldLayoutId id="2147483862" r:id="rId5"/>
    <p:sldLayoutId id="2147483863" r:id="rId6"/>
    <p:sldLayoutId id="2147483886" r:id="rId7"/>
    <p:sldLayoutId id="2147483865" r:id="rId8"/>
    <p:sldLayoutId id="2147483882" r:id="rId9"/>
    <p:sldLayoutId id="2147483866" r:id="rId10"/>
    <p:sldLayoutId id="2147483887" r:id="rId11"/>
    <p:sldLayoutId id="2147483867" r:id="rId12"/>
    <p:sldLayoutId id="2147483868" r:id="rId13"/>
    <p:sldLayoutId id="2147483869" r:id="rId14"/>
    <p:sldLayoutId id="2147483892" r:id="rId15"/>
    <p:sldLayoutId id="2147483870" r:id="rId16"/>
    <p:sldLayoutId id="2147483871" r:id="rId17"/>
    <p:sldLayoutId id="2147483872" r:id="rId18"/>
    <p:sldLayoutId id="2147483873" r:id="rId19"/>
    <p:sldLayoutId id="2147483884" r:id="rId20"/>
    <p:sldLayoutId id="2147483888" r:id="rId21"/>
    <p:sldLayoutId id="2147483889" r:id="rId22"/>
    <p:sldLayoutId id="2147483893" r:id="rId23"/>
    <p:sldLayoutId id="2147483874" r:id="rId24"/>
    <p:sldLayoutId id="2147483876" r:id="rId25"/>
    <p:sldLayoutId id="2147483885" r:id="rId26"/>
    <p:sldLayoutId id="2147483895" r:id="rId2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ical user interface&#10;&#10;Description automatically generated">
            <a:extLst>
              <a:ext uri="{FF2B5EF4-FFF2-40B4-BE49-F238E27FC236}">
                <a16:creationId xmlns:a16="http://schemas.microsoft.com/office/drawing/2014/main" id="{928A9A29-6215-BD47-BAE7-70AD1A40EA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t="2906" r="1999" b="3247"/>
          <a:stretch/>
        </p:blipFill>
        <p:spPr>
          <a:xfrm>
            <a:off x="1411078" y="32083"/>
            <a:ext cx="10780922" cy="64359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2968376-C5FB-6948-A786-85C893EBBB72}"/>
              </a:ext>
            </a:extLst>
          </p:cNvPr>
          <p:cNvSpPr txBox="1"/>
          <p:nvPr/>
        </p:nvSpPr>
        <p:spPr>
          <a:xfrm>
            <a:off x="563376" y="545340"/>
            <a:ext cx="89108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Information Overload: </a:t>
            </a:r>
          </a:p>
          <a:p>
            <a:r>
              <a:rPr lang="en-US" sz="3200" b="1" dirty="0"/>
              <a:t>Untangling the Complex</a:t>
            </a:r>
          </a:p>
          <a:p>
            <a:r>
              <a:rPr lang="en-US" sz="3200" b="1" dirty="0"/>
              <a:t>Security Web</a:t>
            </a:r>
          </a:p>
        </p:txBody>
      </p:sp>
      <p:pic>
        <p:nvPicPr>
          <p:cNvPr id="13" name="Picture 12" descr="Text&#10;&#10;Description automatically generated with low confidence">
            <a:extLst>
              <a:ext uri="{FF2B5EF4-FFF2-40B4-BE49-F238E27FC236}">
                <a16:creationId xmlns:a16="http://schemas.microsoft.com/office/drawing/2014/main" id="{C64042B2-2664-A84A-934B-889DED0B52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314" y="3429000"/>
            <a:ext cx="3110227" cy="532627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94CBF668-AB8C-0147-B6D4-0D904F5FBEB0}"/>
              </a:ext>
            </a:extLst>
          </p:cNvPr>
          <p:cNvSpPr txBox="1">
            <a:spLocks/>
          </p:cNvSpPr>
          <p:nvPr/>
        </p:nvSpPr>
        <p:spPr>
          <a:xfrm>
            <a:off x="715314" y="2561224"/>
            <a:ext cx="4303507" cy="76783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Tx/>
              <a:buNone/>
              <a:defRPr sz="1700" b="1" kern="12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Christopher Fielder</a:t>
            </a:r>
            <a:endParaRPr lang="en-US" sz="1800" dirty="0">
              <a:solidFill>
                <a:srgbClr val="000000"/>
              </a:solidFill>
            </a:endParaRPr>
          </a:p>
          <a:p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Director of Product Marketing</a:t>
            </a:r>
            <a:endParaRPr 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57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>
            <a:extLst>
              <a:ext uri="{FF2B5EF4-FFF2-40B4-BE49-F238E27FC236}">
                <a16:creationId xmlns:a16="http://schemas.microsoft.com/office/drawing/2014/main" id="{20F34986-B5A1-4740-A470-E024CD793E74}"/>
              </a:ext>
            </a:extLst>
          </p:cNvPr>
          <p:cNvSpPr txBox="1"/>
          <p:nvPr/>
        </p:nvSpPr>
        <p:spPr>
          <a:xfrm>
            <a:off x="485311" y="1067394"/>
            <a:ext cx="6031104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</a:rPr>
              <a:t>Managed Detection and Response </a:t>
            </a:r>
          </a:p>
          <a:p>
            <a:r>
              <a:rPr lang="en-US" sz="2800" b="1" dirty="0">
                <a:latin typeface="Arial" panose="020B0604020202020204" pitchFamily="34" charset="0"/>
              </a:rPr>
              <a:t>(MDR)</a:t>
            </a:r>
            <a:endParaRPr lang="en-ID" sz="2800" b="1" dirty="0">
              <a:latin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680C788-F901-4342-ABCF-91AD6D85E615}"/>
              </a:ext>
            </a:extLst>
          </p:cNvPr>
          <p:cNvSpPr txBox="1"/>
          <p:nvPr/>
        </p:nvSpPr>
        <p:spPr>
          <a:xfrm>
            <a:off x="485311" y="734783"/>
            <a:ext cx="206538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ID" sz="12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SOLUTIONS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F6D4D1-D471-E94B-8594-4F88FCD6D7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5311" y="6091774"/>
            <a:ext cx="6477002" cy="181525"/>
          </a:xfrm>
        </p:spPr>
        <p:txBody>
          <a:bodyPr/>
          <a:lstStyle/>
          <a:p>
            <a:r>
              <a:rPr lang="en-US" dirty="0"/>
              <a:t>©2021 Arctic Wolf Networks, Inc. All rights reserved. Classification: Public | Confidential | Restricted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65F49E-66FE-6840-A677-24B5F495F1D1}"/>
              </a:ext>
            </a:extLst>
          </p:cNvPr>
          <p:cNvSpPr txBox="1"/>
          <p:nvPr/>
        </p:nvSpPr>
        <p:spPr>
          <a:xfrm>
            <a:off x="485311" y="2489810"/>
            <a:ext cx="4982792" cy="25335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ID" sz="16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Key Features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D" sz="16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Focus on the outcome, not the product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D" sz="1600" i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Should be </a:t>
            </a:r>
            <a:r>
              <a:rPr lang="en-ID" sz="16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vendor neutral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D" sz="16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Does not require a learning curve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D" sz="16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Solves the effectiveness problem</a:t>
            </a:r>
          </a:p>
          <a:p>
            <a:pPr>
              <a:lnSpc>
                <a:spcPct val="120000"/>
              </a:lnSpc>
            </a:pPr>
            <a:r>
              <a:rPr lang="en-ID" sz="16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B19BD1-3177-E944-900D-F4686E454E9A}"/>
              </a:ext>
            </a:extLst>
          </p:cNvPr>
          <p:cNvSpPr txBox="1"/>
          <p:nvPr/>
        </p:nvSpPr>
        <p:spPr>
          <a:xfrm>
            <a:off x="7672551" y="1815678"/>
            <a:ext cx="387831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</a:rPr>
              <a:t>Considerations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Range of providers offering differing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Some providers require a consolidated stack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Understand MDR vs </a:t>
            </a:r>
            <a:r>
              <a:rPr lang="en-US" dirty="0" err="1">
                <a:latin typeface="Arial" panose="020B0604020202020204" pitchFamily="34" charset="0"/>
              </a:rPr>
              <a:t>eMDR</a:t>
            </a:r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92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DF40C7-7C2F-5C42-9CCE-EF02591C6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01071" y="6445740"/>
            <a:ext cx="355091" cy="181525"/>
          </a:xfrm>
        </p:spPr>
        <p:txBody>
          <a:bodyPr/>
          <a:lstStyle/>
          <a:p>
            <a:fld id="{BFAB3265-56C0-9746-B073-1F3AD707C39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5A27BF3-22C9-0D4F-A1D2-EE130A2DC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Lessons Learned</a:t>
            </a:r>
          </a:p>
        </p:txBody>
      </p:sp>
      <p:sp>
        <p:nvSpPr>
          <p:cNvPr id="10" name="Snip Single Corner Rectangle 22">
            <a:extLst>
              <a:ext uri="{FF2B5EF4-FFF2-40B4-BE49-F238E27FC236}">
                <a16:creationId xmlns:a16="http://schemas.microsoft.com/office/drawing/2014/main" id="{C8BBA8AB-80D3-1F4D-A194-439EEF3E2B62}"/>
              </a:ext>
            </a:extLst>
          </p:cNvPr>
          <p:cNvSpPr/>
          <p:nvPr/>
        </p:nvSpPr>
        <p:spPr>
          <a:xfrm rot="10800000" flipH="1">
            <a:off x="4278404" y="2154559"/>
            <a:ext cx="3652026" cy="3693076"/>
          </a:xfrm>
          <a:custGeom>
            <a:avLst/>
            <a:gdLst>
              <a:gd name="connsiteX0" fmla="*/ 0 w 3736428"/>
              <a:gd name="connsiteY0" fmla="*/ 0 h 5990897"/>
              <a:gd name="connsiteX1" fmla="*/ 3113678 w 3736428"/>
              <a:gd name="connsiteY1" fmla="*/ 0 h 5990897"/>
              <a:gd name="connsiteX2" fmla="*/ 3736428 w 3736428"/>
              <a:gd name="connsiteY2" fmla="*/ 622750 h 5990897"/>
              <a:gd name="connsiteX3" fmla="*/ 3736428 w 3736428"/>
              <a:gd name="connsiteY3" fmla="*/ 5990897 h 5990897"/>
              <a:gd name="connsiteX4" fmla="*/ 0 w 3736428"/>
              <a:gd name="connsiteY4" fmla="*/ 5990897 h 5990897"/>
              <a:gd name="connsiteX5" fmla="*/ 0 w 3736428"/>
              <a:gd name="connsiteY5" fmla="*/ 0 h 5990897"/>
              <a:gd name="connsiteX0" fmla="*/ 0 w 3736428"/>
              <a:gd name="connsiteY0" fmla="*/ 7882 h 5998779"/>
              <a:gd name="connsiteX1" fmla="*/ 3365926 w 3736428"/>
              <a:gd name="connsiteY1" fmla="*/ 0 h 5998779"/>
              <a:gd name="connsiteX2" fmla="*/ 3736428 w 3736428"/>
              <a:gd name="connsiteY2" fmla="*/ 630632 h 5998779"/>
              <a:gd name="connsiteX3" fmla="*/ 3736428 w 3736428"/>
              <a:gd name="connsiteY3" fmla="*/ 5998779 h 5998779"/>
              <a:gd name="connsiteX4" fmla="*/ 0 w 3736428"/>
              <a:gd name="connsiteY4" fmla="*/ 5998779 h 5998779"/>
              <a:gd name="connsiteX5" fmla="*/ 0 w 3736428"/>
              <a:gd name="connsiteY5" fmla="*/ 7882 h 5998779"/>
              <a:gd name="connsiteX0" fmla="*/ 0 w 3736428"/>
              <a:gd name="connsiteY0" fmla="*/ 7882 h 5998779"/>
              <a:gd name="connsiteX1" fmla="*/ 3428318 w 3736428"/>
              <a:gd name="connsiteY1" fmla="*/ 0 h 5998779"/>
              <a:gd name="connsiteX2" fmla="*/ 3736428 w 3736428"/>
              <a:gd name="connsiteY2" fmla="*/ 630632 h 5998779"/>
              <a:gd name="connsiteX3" fmla="*/ 3736428 w 3736428"/>
              <a:gd name="connsiteY3" fmla="*/ 5998779 h 5998779"/>
              <a:gd name="connsiteX4" fmla="*/ 0 w 3736428"/>
              <a:gd name="connsiteY4" fmla="*/ 5998779 h 5998779"/>
              <a:gd name="connsiteX5" fmla="*/ 0 w 3736428"/>
              <a:gd name="connsiteY5" fmla="*/ 7882 h 5998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36428" h="5998779">
                <a:moveTo>
                  <a:pt x="0" y="7882"/>
                </a:moveTo>
                <a:lnTo>
                  <a:pt x="3428318" y="0"/>
                </a:lnTo>
                <a:lnTo>
                  <a:pt x="3736428" y="630632"/>
                </a:lnTo>
                <a:lnTo>
                  <a:pt x="3736428" y="5998779"/>
                </a:lnTo>
                <a:lnTo>
                  <a:pt x="0" y="5998779"/>
                </a:lnTo>
                <a:lnTo>
                  <a:pt x="0" y="7882"/>
                </a:lnTo>
                <a:close/>
              </a:path>
            </a:pathLst>
          </a:custGeom>
          <a:solidFill>
            <a:schemeClr val="tx1"/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nip Single Corner Rectangle 22">
            <a:extLst>
              <a:ext uri="{FF2B5EF4-FFF2-40B4-BE49-F238E27FC236}">
                <a16:creationId xmlns:a16="http://schemas.microsoft.com/office/drawing/2014/main" id="{1C1F6B86-95F2-A14C-BC80-7AF720023BC1}"/>
              </a:ext>
            </a:extLst>
          </p:cNvPr>
          <p:cNvSpPr/>
          <p:nvPr/>
        </p:nvSpPr>
        <p:spPr>
          <a:xfrm rot="10800000" flipH="1">
            <a:off x="4278404" y="4396958"/>
            <a:ext cx="3652026" cy="1458353"/>
          </a:xfrm>
          <a:custGeom>
            <a:avLst/>
            <a:gdLst>
              <a:gd name="connsiteX0" fmla="*/ 0 w 3736428"/>
              <a:gd name="connsiteY0" fmla="*/ 0 h 5990897"/>
              <a:gd name="connsiteX1" fmla="*/ 3113678 w 3736428"/>
              <a:gd name="connsiteY1" fmla="*/ 0 h 5990897"/>
              <a:gd name="connsiteX2" fmla="*/ 3736428 w 3736428"/>
              <a:gd name="connsiteY2" fmla="*/ 622750 h 5990897"/>
              <a:gd name="connsiteX3" fmla="*/ 3736428 w 3736428"/>
              <a:gd name="connsiteY3" fmla="*/ 5990897 h 5990897"/>
              <a:gd name="connsiteX4" fmla="*/ 0 w 3736428"/>
              <a:gd name="connsiteY4" fmla="*/ 5990897 h 5990897"/>
              <a:gd name="connsiteX5" fmla="*/ 0 w 3736428"/>
              <a:gd name="connsiteY5" fmla="*/ 0 h 5990897"/>
              <a:gd name="connsiteX0" fmla="*/ 0 w 3736428"/>
              <a:gd name="connsiteY0" fmla="*/ 7882 h 5998779"/>
              <a:gd name="connsiteX1" fmla="*/ 3365926 w 3736428"/>
              <a:gd name="connsiteY1" fmla="*/ 0 h 5998779"/>
              <a:gd name="connsiteX2" fmla="*/ 3736428 w 3736428"/>
              <a:gd name="connsiteY2" fmla="*/ 630632 h 5998779"/>
              <a:gd name="connsiteX3" fmla="*/ 3736428 w 3736428"/>
              <a:gd name="connsiteY3" fmla="*/ 5998779 h 5998779"/>
              <a:gd name="connsiteX4" fmla="*/ 0 w 3736428"/>
              <a:gd name="connsiteY4" fmla="*/ 5998779 h 5998779"/>
              <a:gd name="connsiteX5" fmla="*/ 0 w 3736428"/>
              <a:gd name="connsiteY5" fmla="*/ 7882 h 5998779"/>
              <a:gd name="connsiteX0" fmla="*/ 0 w 3736428"/>
              <a:gd name="connsiteY0" fmla="*/ 7882 h 5998779"/>
              <a:gd name="connsiteX1" fmla="*/ 3428318 w 3736428"/>
              <a:gd name="connsiteY1" fmla="*/ 0 h 5998779"/>
              <a:gd name="connsiteX2" fmla="*/ 3736428 w 3736428"/>
              <a:gd name="connsiteY2" fmla="*/ 630632 h 5998779"/>
              <a:gd name="connsiteX3" fmla="*/ 3736428 w 3736428"/>
              <a:gd name="connsiteY3" fmla="*/ 5998779 h 5998779"/>
              <a:gd name="connsiteX4" fmla="*/ 0 w 3736428"/>
              <a:gd name="connsiteY4" fmla="*/ 5998779 h 5998779"/>
              <a:gd name="connsiteX5" fmla="*/ 0 w 3736428"/>
              <a:gd name="connsiteY5" fmla="*/ 7882 h 5998779"/>
              <a:gd name="connsiteX0" fmla="*/ 0 w 3736428"/>
              <a:gd name="connsiteY0" fmla="*/ 7882 h 5998779"/>
              <a:gd name="connsiteX1" fmla="*/ 3428318 w 3736428"/>
              <a:gd name="connsiteY1" fmla="*/ 0 h 5998779"/>
              <a:gd name="connsiteX2" fmla="*/ 3736428 w 3736428"/>
              <a:gd name="connsiteY2" fmla="*/ 2135147 h 5998779"/>
              <a:gd name="connsiteX3" fmla="*/ 3736428 w 3736428"/>
              <a:gd name="connsiteY3" fmla="*/ 5998779 h 5998779"/>
              <a:gd name="connsiteX4" fmla="*/ 0 w 3736428"/>
              <a:gd name="connsiteY4" fmla="*/ 5998779 h 5998779"/>
              <a:gd name="connsiteX5" fmla="*/ 0 w 3736428"/>
              <a:gd name="connsiteY5" fmla="*/ 7882 h 5998779"/>
              <a:gd name="connsiteX0" fmla="*/ 0 w 3736428"/>
              <a:gd name="connsiteY0" fmla="*/ 7882 h 5998779"/>
              <a:gd name="connsiteX1" fmla="*/ 3428318 w 3736428"/>
              <a:gd name="connsiteY1" fmla="*/ 0 h 5998779"/>
              <a:gd name="connsiteX2" fmla="*/ 3736428 w 3736428"/>
              <a:gd name="connsiteY2" fmla="*/ 1597823 h 5998779"/>
              <a:gd name="connsiteX3" fmla="*/ 3736428 w 3736428"/>
              <a:gd name="connsiteY3" fmla="*/ 5998779 h 5998779"/>
              <a:gd name="connsiteX4" fmla="*/ 0 w 3736428"/>
              <a:gd name="connsiteY4" fmla="*/ 5998779 h 5998779"/>
              <a:gd name="connsiteX5" fmla="*/ 0 w 3736428"/>
              <a:gd name="connsiteY5" fmla="*/ 7882 h 5998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36428" h="5998779">
                <a:moveTo>
                  <a:pt x="0" y="7882"/>
                </a:moveTo>
                <a:lnTo>
                  <a:pt x="3428318" y="0"/>
                </a:lnTo>
                <a:lnTo>
                  <a:pt x="3736428" y="1597823"/>
                </a:lnTo>
                <a:lnTo>
                  <a:pt x="3736428" y="5998779"/>
                </a:lnTo>
                <a:lnTo>
                  <a:pt x="0" y="5998779"/>
                </a:lnTo>
                <a:lnTo>
                  <a:pt x="0" y="7882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B7438E78-28D2-CD45-ADFE-9245E5D1634F}"/>
              </a:ext>
            </a:extLst>
          </p:cNvPr>
          <p:cNvSpPr txBox="1">
            <a:spLocks/>
          </p:cNvSpPr>
          <p:nvPr/>
        </p:nvSpPr>
        <p:spPr>
          <a:xfrm>
            <a:off x="4592319" y="2611104"/>
            <a:ext cx="3001177" cy="22312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Tx/>
              <a:buNone/>
              <a:tabLst/>
              <a:defRPr lang="en-US" sz="2133" b="0" i="0" kern="1200" cap="none" baseline="0" dirty="0">
                <a:solidFill>
                  <a:schemeClr val="accent3">
                    <a:lumMod val="7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806450" indent="-3492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.Lucida Grande UI Regular"/>
              <a:buChar char="►"/>
              <a:tabLst>
                <a:tab pos="681038" algn="l"/>
              </a:tabLst>
              <a:defRPr sz="20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033463" indent="-22701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Wingdings" pitchFamily="2" charset="2"/>
              <a:buChar char="§"/>
              <a:tabLst/>
              <a:defRPr sz="18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260475" indent="-22701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487488" indent="-22701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System Font Regular"/>
              <a:buChar char="—"/>
              <a:tabLst/>
              <a:defRPr sz="14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CA" sz="2000" b="1" dirty="0">
                <a:solidFill>
                  <a:srgbClr val="EE3224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Equifax</a:t>
            </a:r>
            <a:r>
              <a:rPr lang="en-CA" sz="20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Announces Cybersecurity Incident Involving Consumer Information</a:t>
            </a:r>
            <a:br>
              <a:rPr lang="en-CA" sz="20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br>
              <a:rPr lang="en-CA" sz="20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endParaRPr lang="en-CA" sz="20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Flaw was known by vulnerability management tools, but the patch was never installed.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95E90AE-0DC4-194B-8B51-ADC32EB7BC2C}"/>
              </a:ext>
            </a:extLst>
          </p:cNvPr>
          <p:cNvSpPr txBox="1">
            <a:spLocks/>
          </p:cNvSpPr>
          <p:nvPr/>
        </p:nvSpPr>
        <p:spPr>
          <a:xfrm>
            <a:off x="4266500" y="1492578"/>
            <a:ext cx="2341920" cy="7048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Tx/>
              <a:buNone/>
              <a:tabLst/>
              <a:defRPr lang="en-US" sz="2133" b="0" i="0" kern="1200" cap="none" baseline="0" dirty="0">
                <a:solidFill>
                  <a:schemeClr val="accent3">
                    <a:lumMod val="7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806450" indent="-3492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.Lucida Grande UI Regular"/>
              <a:buChar char="►"/>
              <a:tabLst>
                <a:tab pos="681038" algn="l"/>
              </a:tabLst>
              <a:defRPr sz="20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033463" indent="-22701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Wingdings" pitchFamily="2" charset="2"/>
              <a:buChar char="§"/>
              <a:tabLst/>
              <a:defRPr sz="18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260475" indent="-22701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487488" indent="-22701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System Font Regular"/>
              <a:buChar char="—"/>
              <a:tabLst/>
              <a:defRPr sz="14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5400" dirty="0">
                <a:solidFill>
                  <a:srgbClr val="EE3224"/>
                </a:solidFill>
                <a:latin typeface="Arial Black" panose="020B0604020202020204" pitchFamily="34" charset="0"/>
                <a:ea typeface="Tahoma" panose="020B0604030504040204" pitchFamily="34" charset="0"/>
                <a:cs typeface="Arial Black" panose="020B0604020202020204" pitchFamily="34" charset="0"/>
              </a:rPr>
              <a:t>2017</a:t>
            </a:r>
            <a:endParaRPr lang="en-CA" sz="4000" dirty="0">
              <a:solidFill>
                <a:srgbClr val="EE3224"/>
              </a:solidFill>
              <a:latin typeface="Arial Black" panose="020B0604020202020204" pitchFamily="34" charset="0"/>
              <a:ea typeface="Tahoma" panose="020B0604030504040204" pitchFamily="34" charset="0"/>
              <a:cs typeface="Arial Black" panose="020B0604020202020204" pitchFamily="34" charset="0"/>
            </a:endParaRPr>
          </a:p>
        </p:txBody>
      </p:sp>
      <p:sp>
        <p:nvSpPr>
          <p:cNvPr id="11" name="Snip Single Corner Rectangle 22">
            <a:extLst>
              <a:ext uri="{FF2B5EF4-FFF2-40B4-BE49-F238E27FC236}">
                <a16:creationId xmlns:a16="http://schemas.microsoft.com/office/drawing/2014/main" id="{081834C3-4ED7-E941-B7F5-DEE8E685DDD3}"/>
              </a:ext>
            </a:extLst>
          </p:cNvPr>
          <p:cNvSpPr/>
          <p:nvPr/>
        </p:nvSpPr>
        <p:spPr>
          <a:xfrm rot="10800000" flipH="1">
            <a:off x="398200" y="2162235"/>
            <a:ext cx="3652026" cy="3693076"/>
          </a:xfrm>
          <a:custGeom>
            <a:avLst/>
            <a:gdLst>
              <a:gd name="connsiteX0" fmla="*/ 0 w 3736428"/>
              <a:gd name="connsiteY0" fmla="*/ 0 h 5990897"/>
              <a:gd name="connsiteX1" fmla="*/ 3113678 w 3736428"/>
              <a:gd name="connsiteY1" fmla="*/ 0 h 5990897"/>
              <a:gd name="connsiteX2" fmla="*/ 3736428 w 3736428"/>
              <a:gd name="connsiteY2" fmla="*/ 622750 h 5990897"/>
              <a:gd name="connsiteX3" fmla="*/ 3736428 w 3736428"/>
              <a:gd name="connsiteY3" fmla="*/ 5990897 h 5990897"/>
              <a:gd name="connsiteX4" fmla="*/ 0 w 3736428"/>
              <a:gd name="connsiteY4" fmla="*/ 5990897 h 5990897"/>
              <a:gd name="connsiteX5" fmla="*/ 0 w 3736428"/>
              <a:gd name="connsiteY5" fmla="*/ 0 h 5990897"/>
              <a:gd name="connsiteX0" fmla="*/ 0 w 3736428"/>
              <a:gd name="connsiteY0" fmla="*/ 7882 h 5998779"/>
              <a:gd name="connsiteX1" fmla="*/ 3365926 w 3736428"/>
              <a:gd name="connsiteY1" fmla="*/ 0 h 5998779"/>
              <a:gd name="connsiteX2" fmla="*/ 3736428 w 3736428"/>
              <a:gd name="connsiteY2" fmla="*/ 630632 h 5998779"/>
              <a:gd name="connsiteX3" fmla="*/ 3736428 w 3736428"/>
              <a:gd name="connsiteY3" fmla="*/ 5998779 h 5998779"/>
              <a:gd name="connsiteX4" fmla="*/ 0 w 3736428"/>
              <a:gd name="connsiteY4" fmla="*/ 5998779 h 5998779"/>
              <a:gd name="connsiteX5" fmla="*/ 0 w 3736428"/>
              <a:gd name="connsiteY5" fmla="*/ 7882 h 5998779"/>
              <a:gd name="connsiteX0" fmla="*/ 0 w 3736428"/>
              <a:gd name="connsiteY0" fmla="*/ 7882 h 5998779"/>
              <a:gd name="connsiteX1" fmla="*/ 3428318 w 3736428"/>
              <a:gd name="connsiteY1" fmla="*/ 0 h 5998779"/>
              <a:gd name="connsiteX2" fmla="*/ 3736428 w 3736428"/>
              <a:gd name="connsiteY2" fmla="*/ 630632 h 5998779"/>
              <a:gd name="connsiteX3" fmla="*/ 3736428 w 3736428"/>
              <a:gd name="connsiteY3" fmla="*/ 5998779 h 5998779"/>
              <a:gd name="connsiteX4" fmla="*/ 0 w 3736428"/>
              <a:gd name="connsiteY4" fmla="*/ 5998779 h 5998779"/>
              <a:gd name="connsiteX5" fmla="*/ 0 w 3736428"/>
              <a:gd name="connsiteY5" fmla="*/ 7882 h 5998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36428" h="5998779">
                <a:moveTo>
                  <a:pt x="0" y="7882"/>
                </a:moveTo>
                <a:lnTo>
                  <a:pt x="3428318" y="0"/>
                </a:lnTo>
                <a:lnTo>
                  <a:pt x="3736428" y="630632"/>
                </a:lnTo>
                <a:lnTo>
                  <a:pt x="3736428" y="5998779"/>
                </a:lnTo>
                <a:lnTo>
                  <a:pt x="0" y="5998779"/>
                </a:lnTo>
                <a:lnTo>
                  <a:pt x="0" y="7882"/>
                </a:lnTo>
                <a:close/>
              </a:path>
            </a:pathLst>
          </a:custGeom>
          <a:solidFill>
            <a:schemeClr val="tx1"/>
          </a:solidFill>
          <a:ln w="19050" cmpd="thickThin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nip Single Corner Rectangle 22">
            <a:extLst>
              <a:ext uri="{FF2B5EF4-FFF2-40B4-BE49-F238E27FC236}">
                <a16:creationId xmlns:a16="http://schemas.microsoft.com/office/drawing/2014/main" id="{781B3257-438D-7A4F-AABE-8F53A70FB991}"/>
              </a:ext>
            </a:extLst>
          </p:cNvPr>
          <p:cNvSpPr/>
          <p:nvPr/>
        </p:nvSpPr>
        <p:spPr>
          <a:xfrm rot="10800000" flipH="1">
            <a:off x="398199" y="4396958"/>
            <a:ext cx="3652026" cy="1458353"/>
          </a:xfrm>
          <a:custGeom>
            <a:avLst/>
            <a:gdLst>
              <a:gd name="connsiteX0" fmla="*/ 0 w 3736428"/>
              <a:gd name="connsiteY0" fmla="*/ 0 h 5990897"/>
              <a:gd name="connsiteX1" fmla="*/ 3113678 w 3736428"/>
              <a:gd name="connsiteY1" fmla="*/ 0 h 5990897"/>
              <a:gd name="connsiteX2" fmla="*/ 3736428 w 3736428"/>
              <a:gd name="connsiteY2" fmla="*/ 622750 h 5990897"/>
              <a:gd name="connsiteX3" fmla="*/ 3736428 w 3736428"/>
              <a:gd name="connsiteY3" fmla="*/ 5990897 h 5990897"/>
              <a:gd name="connsiteX4" fmla="*/ 0 w 3736428"/>
              <a:gd name="connsiteY4" fmla="*/ 5990897 h 5990897"/>
              <a:gd name="connsiteX5" fmla="*/ 0 w 3736428"/>
              <a:gd name="connsiteY5" fmla="*/ 0 h 5990897"/>
              <a:gd name="connsiteX0" fmla="*/ 0 w 3736428"/>
              <a:gd name="connsiteY0" fmla="*/ 7882 h 5998779"/>
              <a:gd name="connsiteX1" fmla="*/ 3365926 w 3736428"/>
              <a:gd name="connsiteY1" fmla="*/ 0 h 5998779"/>
              <a:gd name="connsiteX2" fmla="*/ 3736428 w 3736428"/>
              <a:gd name="connsiteY2" fmla="*/ 630632 h 5998779"/>
              <a:gd name="connsiteX3" fmla="*/ 3736428 w 3736428"/>
              <a:gd name="connsiteY3" fmla="*/ 5998779 h 5998779"/>
              <a:gd name="connsiteX4" fmla="*/ 0 w 3736428"/>
              <a:gd name="connsiteY4" fmla="*/ 5998779 h 5998779"/>
              <a:gd name="connsiteX5" fmla="*/ 0 w 3736428"/>
              <a:gd name="connsiteY5" fmla="*/ 7882 h 5998779"/>
              <a:gd name="connsiteX0" fmla="*/ 0 w 3736428"/>
              <a:gd name="connsiteY0" fmla="*/ 7882 h 5998779"/>
              <a:gd name="connsiteX1" fmla="*/ 3428318 w 3736428"/>
              <a:gd name="connsiteY1" fmla="*/ 0 h 5998779"/>
              <a:gd name="connsiteX2" fmla="*/ 3736428 w 3736428"/>
              <a:gd name="connsiteY2" fmla="*/ 630632 h 5998779"/>
              <a:gd name="connsiteX3" fmla="*/ 3736428 w 3736428"/>
              <a:gd name="connsiteY3" fmla="*/ 5998779 h 5998779"/>
              <a:gd name="connsiteX4" fmla="*/ 0 w 3736428"/>
              <a:gd name="connsiteY4" fmla="*/ 5998779 h 5998779"/>
              <a:gd name="connsiteX5" fmla="*/ 0 w 3736428"/>
              <a:gd name="connsiteY5" fmla="*/ 7882 h 5998779"/>
              <a:gd name="connsiteX0" fmla="*/ 0 w 3736428"/>
              <a:gd name="connsiteY0" fmla="*/ 7882 h 5998779"/>
              <a:gd name="connsiteX1" fmla="*/ 3428318 w 3736428"/>
              <a:gd name="connsiteY1" fmla="*/ 0 h 5998779"/>
              <a:gd name="connsiteX2" fmla="*/ 3736428 w 3736428"/>
              <a:gd name="connsiteY2" fmla="*/ 2135147 h 5998779"/>
              <a:gd name="connsiteX3" fmla="*/ 3736428 w 3736428"/>
              <a:gd name="connsiteY3" fmla="*/ 5998779 h 5998779"/>
              <a:gd name="connsiteX4" fmla="*/ 0 w 3736428"/>
              <a:gd name="connsiteY4" fmla="*/ 5998779 h 5998779"/>
              <a:gd name="connsiteX5" fmla="*/ 0 w 3736428"/>
              <a:gd name="connsiteY5" fmla="*/ 7882 h 5998779"/>
              <a:gd name="connsiteX0" fmla="*/ 0 w 3736428"/>
              <a:gd name="connsiteY0" fmla="*/ 7882 h 5998779"/>
              <a:gd name="connsiteX1" fmla="*/ 3428318 w 3736428"/>
              <a:gd name="connsiteY1" fmla="*/ 0 h 5998779"/>
              <a:gd name="connsiteX2" fmla="*/ 3736428 w 3736428"/>
              <a:gd name="connsiteY2" fmla="*/ 1597823 h 5998779"/>
              <a:gd name="connsiteX3" fmla="*/ 3736428 w 3736428"/>
              <a:gd name="connsiteY3" fmla="*/ 5998779 h 5998779"/>
              <a:gd name="connsiteX4" fmla="*/ 0 w 3736428"/>
              <a:gd name="connsiteY4" fmla="*/ 5998779 h 5998779"/>
              <a:gd name="connsiteX5" fmla="*/ 0 w 3736428"/>
              <a:gd name="connsiteY5" fmla="*/ 7882 h 5998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36428" h="5998779">
                <a:moveTo>
                  <a:pt x="0" y="7882"/>
                </a:moveTo>
                <a:lnTo>
                  <a:pt x="3428318" y="0"/>
                </a:lnTo>
                <a:lnTo>
                  <a:pt x="3736428" y="1597823"/>
                </a:lnTo>
                <a:lnTo>
                  <a:pt x="3736428" y="5998779"/>
                </a:lnTo>
                <a:lnTo>
                  <a:pt x="0" y="5998779"/>
                </a:lnTo>
                <a:lnTo>
                  <a:pt x="0" y="7882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3BDD1E68-C633-464C-809B-22E4460C2A56}"/>
              </a:ext>
            </a:extLst>
          </p:cNvPr>
          <p:cNvSpPr txBox="1">
            <a:spLocks/>
          </p:cNvSpPr>
          <p:nvPr/>
        </p:nvSpPr>
        <p:spPr>
          <a:xfrm>
            <a:off x="695282" y="2611104"/>
            <a:ext cx="2856301" cy="308536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Tx/>
              <a:buNone/>
              <a:tabLst/>
              <a:defRPr lang="en-US" sz="2133" b="0" i="0" kern="1200" cap="none" baseline="0" dirty="0">
                <a:solidFill>
                  <a:schemeClr val="accent3">
                    <a:lumMod val="7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806450" indent="-3492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.Lucida Grande UI Regular"/>
              <a:buChar char="►"/>
              <a:tabLst>
                <a:tab pos="681038" algn="l"/>
              </a:tabLst>
              <a:defRPr sz="20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033463" indent="-22701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Wingdings" pitchFamily="2" charset="2"/>
              <a:buChar char="§"/>
              <a:tabLst/>
              <a:defRPr sz="18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260475" indent="-22701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487488" indent="-22701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System Font Regular"/>
              <a:buChar char="—"/>
              <a:tabLst/>
              <a:defRPr sz="14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CA" sz="2000" b="1" dirty="0">
                <a:solidFill>
                  <a:srgbClr val="EE3224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Target</a:t>
            </a:r>
            <a:r>
              <a:rPr lang="en-CA" sz="20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Confirms Unauthorized Access </a:t>
            </a:r>
            <a:br>
              <a:rPr lang="en-CA" sz="20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en-CA" sz="20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to Payment Card Data in U.S. Stores</a:t>
            </a:r>
            <a:br>
              <a:rPr lang="en-CA" sz="20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br>
              <a:rPr lang="en-CA" sz="20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endParaRPr lang="en-CA" sz="20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 security product detected the threat, but nobody responded to the alert.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AD458E51-7344-B249-9EFD-F1B67B3B0975}"/>
              </a:ext>
            </a:extLst>
          </p:cNvPr>
          <p:cNvSpPr txBox="1">
            <a:spLocks/>
          </p:cNvSpPr>
          <p:nvPr/>
        </p:nvSpPr>
        <p:spPr>
          <a:xfrm>
            <a:off x="394813" y="1500254"/>
            <a:ext cx="2341920" cy="7048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Tx/>
              <a:buNone/>
              <a:tabLst/>
              <a:defRPr lang="en-US" sz="2133" b="0" i="0" kern="1200" cap="none" baseline="0" dirty="0">
                <a:solidFill>
                  <a:schemeClr val="accent3">
                    <a:lumMod val="7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806450" indent="-3492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.Lucida Grande UI Regular"/>
              <a:buChar char="►"/>
              <a:tabLst>
                <a:tab pos="681038" algn="l"/>
              </a:tabLst>
              <a:defRPr sz="20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033463" indent="-22701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Wingdings" pitchFamily="2" charset="2"/>
              <a:buChar char="§"/>
              <a:tabLst/>
              <a:defRPr sz="18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260475" indent="-22701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487488" indent="-22701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System Font Regular"/>
              <a:buChar char="—"/>
              <a:tabLst/>
              <a:defRPr sz="14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5400" dirty="0">
                <a:solidFill>
                  <a:srgbClr val="EE3224"/>
                </a:solidFill>
                <a:latin typeface="Arial Black" panose="020B0604020202020204" pitchFamily="34" charset="0"/>
                <a:ea typeface="Tahoma" panose="020B0604030504040204" pitchFamily="34" charset="0"/>
                <a:cs typeface="Arial Black" panose="020B0604020202020204" pitchFamily="34" charset="0"/>
              </a:rPr>
              <a:t>2013</a:t>
            </a:r>
            <a:endParaRPr lang="en-CA" sz="4000" dirty="0">
              <a:solidFill>
                <a:srgbClr val="EE3224"/>
              </a:solidFill>
              <a:latin typeface="Arial Black" panose="020B0604020202020204" pitchFamily="34" charset="0"/>
              <a:ea typeface="Tahoma" panose="020B0604030504040204" pitchFamily="34" charset="0"/>
              <a:cs typeface="Arial Black" panose="020B0604020202020204" pitchFamily="34" charset="0"/>
            </a:endParaRPr>
          </a:p>
        </p:txBody>
      </p:sp>
      <p:pic>
        <p:nvPicPr>
          <p:cNvPr id="23" name="Graphic 22" descr="Warning with solid fill">
            <a:extLst>
              <a:ext uri="{FF2B5EF4-FFF2-40B4-BE49-F238E27FC236}">
                <a16:creationId xmlns:a16="http://schemas.microsoft.com/office/drawing/2014/main" id="{204A69E5-E18E-AE45-982C-3E095A3C15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5281" y="4427255"/>
            <a:ext cx="326370" cy="326370"/>
          </a:xfrm>
          <a:prstGeom prst="rect">
            <a:avLst/>
          </a:prstGeom>
        </p:spPr>
      </p:pic>
      <p:sp>
        <p:nvSpPr>
          <p:cNvPr id="9" name="Snip Single Corner Rectangle 22">
            <a:extLst>
              <a:ext uri="{FF2B5EF4-FFF2-40B4-BE49-F238E27FC236}">
                <a16:creationId xmlns:a16="http://schemas.microsoft.com/office/drawing/2014/main" id="{A348C8C4-2478-3C4D-9448-7D24E19BD3F5}"/>
              </a:ext>
            </a:extLst>
          </p:cNvPr>
          <p:cNvSpPr/>
          <p:nvPr/>
        </p:nvSpPr>
        <p:spPr>
          <a:xfrm rot="10800000" flipH="1">
            <a:off x="8158608" y="2139208"/>
            <a:ext cx="3652026" cy="3693076"/>
          </a:xfrm>
          <a:custGeom>
            <a:avLst/>
            <a:gdLst>
              <a:gd name="connsiteX0" fmla="*/ 0 w 3736428"/>
              <a:gd name="connsiteY0" fmla="*/ 0 h 5990897"/>
              <a:gd name="connsiteX1" fmla="*/ 3113678 w 3736428"/>
              <a:gd name="connsiteY1" fmla="*/ 0 h 5990897"/>
              <a:gd name="connsiteX2" fmla="*/ 3736428 w 3736428"/>
              <a:gd name="connsiteY2" fmla="*/ 622750 h 5990897"/>
              <a:gd name="connsiteX3" fmla="*/ 3736428 w 3736428"/>
              <a:gd name="connsiteY3" fmla="*/ 5990897 h 5990897"/>
              <a:gd name="connsiteX4" fmla="*/ 0 w 3736428"/>
              <a:gd name="connsiteY4" fmla="*/ 5990897 h 5990897"/>
              <a:gd name="connsiteX5" fmla="*/ 0 w 3736428"/>
              <a:gd name="connsiteY5" fmla="*/ 0 h 5990897"/>
              <a:gd name="connsiteX0" fmla="*/ 0 w 3736428"/>
              <a:gd name="connsiteY0" fmla="*/ 7882 h 5998779"/>
              <a:gd name="connsiteX1" fmla="*/ 3365926 w 3736428"/>
              <a:gd name="connsiteY1" fmla="*/ 0 h 5998779"/>
              <a:gd name="connsiteX2" fmla="*/ 3736428 w 3736428"/>
              <a:gd name="connsiteY2" fmla="*/ 630632 h 5998779"/>
              <a:gd name="connsiteX3" fmla="*/ 3736428 w 3736428"/>
              <a:gd name="connsiteY3" fmla="*/ 5998779 h 5998779"/>
              <a:gd name="connsiteX4" fmla="*/ 0 w 3736428"/>
              <a:gd name="connsiteY4" fmla="*/ 5998779 h 5998779"/>
              <a:gd name="connsiteX5" fmla="*/ 0 w 3736428"/>
              <a:gd name="connsiteY5" fmla="*/ 7882 h 5998779"/>
              <a:gd name="connsiteX0" fmla="*/ 0 w 3736428"/>
              <a:gd name="connsiteY0" fmla="*/ 7882 h 5998779"/>
              <a:gd name="connsiteX1" fmla="*/ 3428318 w 3736428"/>
              <a:gd name="connsiteY1" fmla="*/ 0 h 5998779"/>
              <a:gd name="connsiteX2" fmla="*/ 3736428 w 3736428"/>
              <a:gd name="connsiteY2" fmla="*/ 630632 h 5998779"/>
              <a:gd name="connsiteX3" fmla="*/ 3736428 w 3736428"/>
              <a:gd name="connsiteY3" fmla="*/ 5998779 h 5998779"/>
              <a:gd name="connsiteX4" fmla="*/ 0 w 3736428"/>
              <a:gd name="connsiteY4" fmla="*/ 5998779 h 5998779"/>
              <a:gd name="connsiteX5" fmla="*/ 0 w 3736428"/>
              <a:gd name="connsiteY5" fmla="*/ 7882 h 5998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36428" h="5998779">
                <a:moveTo>
                  <a:pt x="0" y="7882"/>
                </a:moveTo>
                <a:lnTo>
                  <a:pt x="3428318" y="0"/>
                </a:lnTo>
                <a:lnTo>
                  <a:pt x="3736428" y="630632"/>
                </a:lnTo>
                <a:lnTo>
                  <a:pt x="3736428" y="5998779"/>
                </a:lnTo>
                <a:lnTo>
                  <a:pt x="0" y="5998779"/>
                </a:lnTo>
                <a:lnTo>
                  <a:pt x="0" y="7882"/>
                </a:lnTo>
                <a:close/>
              </a:path>
            </a:pathLst>
          </a:custGeom>
          <a:solidFill>
            <a:schemeClr val="tx1"/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nip Single Corner Rectangle 22">
            <a:extLst>
              <a:ext uri="{FF2B5EF4-FFF2-40B4-BE49-F238E27FC236}">
                <a16:creationId xmlns:a16="http://schemas.microsoft.com/office/drawing/2014/main" id="{D3359EBD-93C8-B94C-9EA8-91947E8BE99E}"/>
              </a:ext>
            </a:extLst>
          </p:cNvPr>
          <p:cNvSpPr/>
          <p:nvPr/>
        </p:nvSpPr>
        <p:spPr>
          <a:xfrm rot="10800000" flipH="1">
            <a:off x="8158608" y="4396958"/>
            <a:ext cx="3652026" cy="1458353"/>
          </a:xfrm>
          <a:custGeom>
            <a:avLst/>
            <a:gdLst>
              <a:gd name="connsiteX0" fmla="*/ 0 w 3736428"/>
              <a:gd name="connsiteY0" fmla="*/ 0 h 5990897"/>
              <a:gd name="connsiteX1" fmla="*/ 3113678 w 3736428"/>
              <a:gd name="connsiteY1" fmla="*/ 0 h 5990897"/>
              <a:gd name="connsiteX2" fmla="*/ 3736428 w 3736428"/>
              <a:gd name="connsiteY2" fmla="*/ 622750 h 5990897"/>
              <a:gd name="connsiteX3" fmla="*/ 3736428 w 3736428"/>
              <a:gd name="connsiteY3" fmla="*/ 5990897 h 5990897"/>
              <a:gd name="connsiteX4" fmla="*/ 0 w 3736428"/>
              <a:gd name="connsiteY4" fmla="*/ 5990897 h 5990897"/>
              <a:gd name="connsiteX5" fmla="*/ 0 w 3736428"/>
              <a:gd name="connsiteY5" fmla="*/ 0 h 5990897"/>
              <a:gd name="connsiteX0" fmla="*/ 0 w 3736428"/>
              <a:gd name="connsiteY0" fmla="*/ 7882 h 5998779"/>
              <a:gd name="connsiteX1" fmla="*/ 3365926 w 3736428"/>
              <a:gd name="connsiteY1" fmla="*/ 0 h 5998779"/>
              <a:gd name="connsiteX2" fmla="*/ 3736428 w 3736428"/>
              <a:gd name="connsiteY2" fmla="*/ 630632 h 5998779"/>
              <a:gd name="connsiteX3" fmla="*/ 3736428 w 3736428"/>
              <a:gd name="connsiteY3" fmla="*/ 5998779 h 5998779"/>
              <a:gd name="connsiteX4" fmla="*/ 0 w 3736428"/>
              <a:gd name="connsiteY4" fmla="*/ 5998779 h 5998779"/>
              <a:gd name="connsiteX5" fmla="*/ 0 w 3736428"/>
              <a:gd name="connsiteY5" fmla="*/ 7882 h 5998779"/>
              <a:gd name="connsiteX0" fmla="*/ 0 w 3736428"/>
              <a:gd name="connsiteY0" fmla="*/ 7882 h 5998779"/>
              <a:gd name="connsiteX1" fmla="*/ 3428318 w 3736428"/>
              <a:gd name="connsiteY1" fmla="*/ 0 h 5998779"/>
              <a:gd name="connsiteX2" fmla="*/ 3736428 w 3736428"/>
              <a:gd name="connsiteY2" fmla="*/ 630632 h 5998779"/>
              <a:gd name="connsiteX3" fmla="*/ 3736428 w 3736428"/>
              <a:gd name="connsiteY3" fmla="*/ 5998779 h 5998779"/>
              <a:gd name="connsiteX4" fmla="*/ 0 w 3736428"/>
              <a:gd name="connsiteY4" fmla="*/ 5998779 h 5998779"/>
              <a:gd name="connsiteX5" fmla="*/ 0 w 3736428"/>
              <a:gd name="connsiteY5" fmla="*/ 7882 h 5998779"/>
              <a:gd name="connsiteX0" fmla="*/ 0 w 3736428"/>
              <a:gd name="connsiteY0" fmla="*/ 7882 h 5998779"/>
              <a:gd name="connsiteX1" fmla="*/ 3428318 w 3736428"/>
              <a:gd name="connsiteY1" fmla="*/ 0 h 5998779"/>
              <a:gd name="connsiteX2" fmla="*/ 3736428 w 3736428"/>
              <a:gd name="connsiteY2" fmla="*/ 2135147 h 5998779"/>
              <a:gd name="connsiteX3" fmla="*/ 3736428 w 3736428"/>
              <a:gd name="connsiteY3" fmla="*/ 5998779 h 5998779"/>
              <a:gd name="connsiteX4" fmla="*/ 0 w 3736428"/>
              <a:gd name="connsiteY4" fmla="*/ 5998779 h 5998779"/>
              <a:gd name="connsiteX5" fmla="*/ 0 w 3736428"/>
              <a:gd name="connsiteY5" fmla="*/ 7882 h 5998779"/>
              <a:gd name="connsiteX0" fmla="*/ 0 w 3736428"/>
              <a:gd name="connsiteY0" fmla="*/ 7882 h 5998779"/>
              <a:gd name="connsiteX1" fmla="*/ 3428318 w 3736428"/>
              <a:gd name="connsiteY1" fmla="*/ 0 h 5998779"/>
              <a:gd name="connsiteX2" fmla="*/ 3736428 w 3736428"/>
              <a:gd name="connsiteY2" fmla="*/ 1597823 h 5998779"/>
              <a:gd name="connsiteX3" fmla="*/ 3736428 w 3736428"/>
              <a:gd name="connsiteY3" fmla="*/ 5998779 h 5998779"/>
              <a:gd name="connsiteX4" fmla="*/ 0 w 3736428"/>
              <a:gd name="connsiteY4" fmla="*/ 5998779 h 5998779"/>
              <a:gd name="connsiteX5" fmla="*/ 0 w 3736428"/>
              <a:gd name="connsiteY5" fmla="*/ 7882 h 5998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36428" h="5998779">
                <a:moveTo>
                  <a:pt x="0" y="7882"/>
                </a:moveTo>
                <a:lnTo>
                  <a:pt x="3428318" y="0"/>
                </a:lnTo>
                <a:lnTo>
                  <a:pt x="3736428" y="1597823"/>
                </a:lnTo>
                <a:lnTo>
                  <a:pt x="3736428" y="5998779"/>
                </a:lnTo>
                <a:lnTo>
                  <a:pt x="0" y="5998779"/>
                </a:lnTo>
                <a:lnTo>
                  <a:pt x="0" y="7882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1905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FBDFFEC1-0DAC-9F49-B85C-6DA266BD2B39}"/>
              </a:ext>
            </a:extLst>
          </p:cNvPr>
          <p:cNvSpPr txBox="1">
            <a:spLocks/>
          </p:cNvSpPr>
          <p:nvPr/>
        </p:nvSpPr>
        <p:spPr>
          <a:xfrm>
            <a:off x="8472523" y="2611104"/>
            <a:ext cx="3250084" cy="2445747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0" indent="0" algn="l" defTabSz="609585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Tx/>
              <a:buNone/>
              <a:tabLst/>
              <a:defRPr lang="en-US" sz="2133" b="0" i="0" kern="1200" cap="none" baseline="0" dirty="0">
                <a:solidFill>
                  <a:schemeClr val="accent3">
                    <a:lumMod val="7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232828" indent="-226478" algn="l" defTabSz="609585" rtl="0" eaLnBrk="1" fontAlgn="base" hangingPunct="1">
              <a:lnSpc>
                <a:spcPct val="95000"/>
              </a:lnSpc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Font typeface="Arial" charset="0"/>
              <a:buChar char="•"/>
              <a:tabLst/>
              <a:defRPr lang="en-US" sz="2133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457189" indent="-224361" algn="l" defTabSz="609585" rtl="0" eaLnBrk="1" fontAlgn="base" hangingPunct="1">
              <a:lnSpc>
                <a:spcPct val="95000"/>
              </a:lnSpc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Font typeface="AppleSymbols" charset="0"/>
              <a:buChar char="⎼"/>
              <a:tabLst/>
              <a:defRPr lang="en-US" sz="1867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690016" marR="0" indent="-154513" algn="l" defTabSz="609585" rtl="0" eaLnBrk="1" fontAlgn="base" latinLnBrk="0" hangingPunct="1">
              <a:lnSpc>
                <a:spcPct val="95000"/>
              </a:lnSpc>
              <a:spcBef>
                <a:spcPts val="400"/>
              </a:spcBef>
              <a:spcAft>
                <a:spcPts val="800"/>
              </a:spcAft>
              <a:buClr>
                <a:schemeClr val="accent1"/>
              </a:buClr>
              <a:buSzPct val="70000"/>
              <a:buFont typeface="Arial" charset="0"/>
              <a:buChar char="•"/>
              <a:tabLst/>
              <a:defRPr lang="en-US" sz="1600" b="0" i="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6351" indent="0" algn="l" defTabSz="609585" rtl="0" eaLnBrk="1" fontAlgn="base" hangingPunct="1">
              <a:lnSpc>
                <a:spcPct val="95000"/>
              </a:lnSpc>
              <a:spcBef>
                <a:spcPts val="400"/>
              </a:spcBef>
              <a:spcAft>
                <a:spcPts val="800"/>
              </a:spcAft>
              <a:buFontTx/>
              <a:buNone/>
              <a:tabLst/>
              <a:defRPr lang="en-US" sz="2667" b="0" i="0" kern="1200" dirty="0" smtClean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6351" indent="0" algn="l" defTabSz="609585" rtl="0" eaLnBrk="1" latinLnBrk="0" hangingPunct="1">
              <a:lnSpc>
                <a:spcPct val="95000"/>
              </a:lnSpc>
              <a:spcBef>
                <a:spcPts val="400"/>
              </a:spcBef>
              <a:spcAft>
                <a:spcPts val="800"/>
              </a:spcAft>
              <a:buFontTx/>
              <a:buNone/>
              <a:tabLst/>
              <a:defRPr sz="3733" b="1" i="0" kern="120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6pPr>
            <a:lvl7pPr marL="8466" indent="0" algn="l" defTabSz="609585" rtl="0" eaLnBrk="1" latinLnBrk="0" hangingPunct="1">
              <a:lnSpc>
                <a:spcPct val="95000"/>
              </a:lnSpc>
              <a:spcBef>
                <a:spcPts val="400"/>
              </a:spcBef>
              <a:spcAft>
                <a:spcPts val="800"/>
              </a:spcAft>
              <a:buFont typeface="Arial"/>
              <a:buNone/>
              <a:tabLst/>
              <a:defRPr sz="2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7pPr>
            <a:lvl8pPr marL="8466" indent="-8466" algn="l" defTabSz="609585" rtl="0" eaLnBrk="1" latinLnBrk="0" hangingPunct="1">
              <a:lnSpc>
                <a:spcPct val="95000"/>
              </a:lnSpc>
              <a:spcBef>
                <a:spcPts val="400"/>
              </a:spcBef>
              <a:spcAft>
                <a:spcPts val="800"/>
              </a:spcAft>
              <a:buFontTx/>
              <a:buNone/>
              <a:tabLst/>
              <a:defRPr sz="1867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8pPr>
            <a:lvl9pPr marL="8466" indent="0" algn="l" defTabSz="609585" rtl="0" eaLnBrk="1" latinLnBrk="0" hangingPunct="1">
              <a:lnSpc>
                <a:spcPct val="95000"/>
              </a:lnSpc>
              <a:spcBef>
                <a:spcPts val="400"/>
              </a:spcBef>
              <a:spcAft>
                <a:spcPts val="800"/>
              </a:spcAft>
              <a:buFontTx/>
              <a:buNone/>
              <a:tabLst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9pPr>
          </a:lstStyle>
          <a:p>
            <a:pPr lvl="0" defTabSz="914400">
              <a:lnSpc>
                <a:spcPct val="110000"/>
              </a:lnSpc>
              <a:spcAft>
                <a:spcPts val="1200"/>
              </a:spcAft>
              <a:buClr>
                <a:schemeClr val="tx2"/>
              </a:buClr>
            </a:pPr>
            <a:r>
              <a:rPr lang="en-CA" sz="20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Hackers Gain Access to </a:t>
            </a:r>
            <a:br>
              <a:rPr lang="en-CA" sz="20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en-CA" sz="20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100 Million </a:t>
            </a:r>
            <a:r>
              <a:rPr lang="en-CA" sz="2000" b="1" dirty="0">
                <a:solidFill>
                  <a:srgbClr val="EE3224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Capital One </a:t>
            </a:r>
            <a:r>
              <a:rPr lang="en-CA" sz="20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Credit Card Applications and Accounts</a:t>
            </a:r>
            <a:br>
              <a:rPr lang="en-CA" sz="20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br>
              <a:rPr lang="en-CA" sz="20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endParaRPr lang="en-CA" sz="20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defTabSz="914400">
              <a:lnSpc>
                <a:spcPct val="110000"/>
              </a:lnSpc>
              <a:spcAft>
                <a:spcPts val="1200"/>
              </a:spcAft>
              <a:buClr>
                <a:schemeClr val="tx2"/>
              </a:buClr>
            </a:pP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Misconfiguration in cloud service went unnoticed despite availability of monitoring products.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1E686DC5-6DB2-CA42-B6E5-4B9848757698}"/>
              </a:ext>
            </a:extLst>
          </p:cNvPr>
          <p:cNvSpPr txBox="1">
            <a:spLocks/>
          </p:cNvSpPr>
          <p:nvPr/>
        </p:nvSpPr>
        <p:spPr>
          <a:xfrm>
            <a:off x="8151065" y="1482068"/>
            <a:ext cx="2341920" cy="7048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Tx/>
              <a:buNone/>
              <a:tabLst/>
              <a:defRPr lang="en-US" sz="2133" b="0" i="0" kern="1200" cap="none" baseline="0" dirty="0">
                <a:solidFill>
                  <a:schemeClr val="accent3">
                    <a:lumMod val="7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806450" indent="-3492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.Lucida Grande UI Regular"/>
              <a:buChar char="►"/>
              <a:tabLst>
                <a:tab pos="681038" algn="l"/>
              </a:tabLst>
              <a:defRPr sz="20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033463" indent="-22701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Wingdings" pitchFamily="2" charset="2"/>
              <a:buChar char="§"/>
              <a:tabLst/>
              <a:defRPr sz="18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260475" indent="-22701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487488" indent="-22701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System Font Regular"/>
              <a:buChar char="—"/>
              <a:tabLst/>
              <a:defRPr sz="14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5400" dirty="0">
                <a:solidFill>
                  <a:srgbClr val="EE3224"/>
                </a:solidFill>
                <a:latin typeface="Arial Black" panose="020B0604020202020204" pitchFamily="34" charset="0"/>
                <a:ea typeface="Tahoma" panose="020B0604030504040204" pitchFamily="34" charset="0"/>
                <a:cs typeface="Arial Black" panose="020B0604020202020204" pitchFamily="34" charset="0"/>
              </a:rPr>
              <a:t>2019</a:t>
            </a:r>
            <a:endParaRPr lang="en-CA" sz="4000" dirty="0">
              <a:solidFill>
                <a:srgbClr val="EE3224"/>
              </a:solidFill>
              <a:latin typeface="Arial Black" panose="020B0604020202020204" pitchFamily="34" charset="0"/>
              <a:ea typeface="Tahoma" panose="020B0604030504040204" pitchFamily="34" charset="0"/>
              <a:cs typeface="Arial Black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2BBD4D-09AB-0F4B-8880-69889D6D8F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5311" y="6137529"/>
            <a:ext cx="6477002" cy="181525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©2021 Arctic Wolf Networks, Inc. All rights reserved. Classification: Public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5" name="Graphic 24" descr="Warning with solid fill">
            <a:extLst>
              <a:ext uri="{FF2B5EF4-FFF2-40B4-BE49-F238E27FC236}">
                <a16:creationId xmlns:a16="http://schemas.microsoft.com/office/drawing/2014/main" id="{A1719967-C923-5C4C-95CD-1837B6D85D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4473" y="4423731"/>
            <a:ext cx="326370" cy="326370"/>
          </a:xfrm>
          <a:prstGeom prst="rect">
            <a:avLst/>
          </a:prstGeom>
        </p:spPr>
      </p:pic>
      <p:pic>
        <p:nvPicPr>
          <p:cNvPr id="27" name="Graphic 26" descr="Warning with solid fill">
            <a:extLst>
              <a:ext uri="{FF2B5EF4-FFF2-40B4-BE49-F238E27FC236}">
                <a16:creationId xmlns:a16="http://schemas.microsoft.com/office/drawing/2014/main" id="{05739CE1-32BA-9D46-B018-5470C75612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72523" y="4423731"/>
            <a:ext cx="326370" cy="32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03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4AAA827-0555-DD47-97AA-1653A7D4E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542" y="628713"/>
            <a:ext cx="11274424" cy="604561"/>
          </a:xfrm>
        </p:spPr>
        <p:txBody>
          <a:bodyPr>
            <a:normAutofit/>
          </a:bodyPr>
          <a:lstStyle/>
          <a:p>
            <a:r>
              <a:rPr lang="en-US" dirty="0"/>
              <a:t>A tool is a tool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3CB919-6953-AD45-9174-B896E32A23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1469759" y="6166427"/>
            <a:ext cx="6477002" cy="181525"/>
          </a:xfrm>
        </p:spPr>
        <p:txBody>
          <a:bodyPr/>
          <a:lstStyle/>
          <a:p>
            <a:r>
              <a:rPr lang="en-US" dirty="0"/>
              <a:t>©2021 Arctic Wolf Networks, Inc. All rights reserved. Classification: Public | Confidential | Restricted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6E70A6FB-1C86-3E4E-8457-2C7C18B13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154" y="-11723"/>
            <a:ext cx="7045569" cy="648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146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99A0370E-5CC8-534C-ABD8-43E7EBB8C3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t="2906" r="1999" b="3247"/>
          <a:stretch/>
        </p:blipFill>
        <p:spPr>
          <a:xfrm>
            <a:off x="1411078" y="23445"/>
            <a:ext cx="10780922" cy="6435969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755163D-3AED-3E45-B771-83B904301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311" y="554649"/>
            <a:ext cx="11274424" cy="604561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CAA09E-4BBE-9044-92F1-37A4712C32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37992" y="6168322"/>
            <a:ext cx="6477002" cy="181525"/>
          </a:xfrm>
        </p:spPr>
        <p:txBody>
          <a:bodyPr/>
          <a:lstStyle/>
          <a:p>
            <a:r>
              <a:rPr lang="en-US" dirty="0"/>
              <a:t>©2021 Arctic Wolf Networks, Inc. All rights reserved. Classification: Public | Confidential | Restricted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316569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99A0370E-5CC8-534C-ABD8-43E7EBB8C3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t="2906" r="1999" b="3247"/>
          <a:stretch/>
        </p:blipFill>
        <p:spPr>
          <a:xfrm>
            <a:off x="1411078" y="23445"/>
            <a:ext cx="10780922" cy="6435969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755163D-3AED-3E45-B771-83B904301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311" y="554649"/>
            <a:ext cx="11274424" cy="604561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86135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E9DBC-9E5E-CA48-9B4D-DB0B0586022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26154" y="1844753"/>
            <a:ext cx="7898008" cy="2566826"/>
          </a:xfrm>
        </p:spPr>
        <p:txBody>
          <a:bodyPr/>
          <a:lstStyle/>
          <a:p>
            <a:pPr algn="ctr"/>
            <a:r>
              <a:rPr 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Humans have become the tools </a:t>
            </a:r>
            <a:br>
              <a:rPr 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</a:br>
            <a:r>
              <a:rPr 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of their tools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</a:b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024CC36-B242-5345-891C-6D52C2384165}"/>
              </a:ext>
            </a:extLst>
          </p:cNvPr>
          <p:cNvSpPr txBox="1"/>
          <p:nvPr/>
        </p:nvSpPr>
        <p:spPr>
          <a:xfrm>
            <a:off x="6699608" y="4595264"/>
            <a:ext cx="3024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cs typeface="Arial"/>
              </a:rPr>
              <a:t>Henry David Thoreau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382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E9DBC-9E5E-CA48-9B4D-DB0B0586022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79351" y="2145587"/>
            <a:ext cx="9738881" cy="3019972"/>
          </a:xfrm>
        </p:spPr>
        <p:txBody>
          <a:bodyPr/>
          <a:lstStyle/>
          <a:p>
            <a:pPr>
              <a:lnSpc>
                <a:spcPts val="6000"/>
              </a:lnSpc>
              <a:spcBef>
                <a:spcPts val="300"/>
              </a:spcBef>
            </a:pPr>
            <a:r>
              <a:rPr lang="en-US" sz="4400" dirty="0">
                <a:ea typeface="Tahoma" panose="020B0604030504040204" pitchFamily="34" charset="0"/>
              </a:rPr>
              <a:t>An Abundance of tools has </a:t>
            </a:r>
            <a:br>
              <a:rPr lang="en-US" sz="4400" dirty="0">
                <a:ea typeface="Tahoma" panose="020B0604030504040204" pitchFamily="34" charset="0"/>
              </a:rPr>
            </a:br>
            <a:r>
              <a:rPr lang="en-US" sz="4400" dirty="0">
                <a:ea typeface="Tahoma" panose="020B0604030504040204" pitchFamily="34" charset="0"/>
              </a:rPr>
              <a:t>led to a cybersecurity</a:t>
            </a:r>
            <a:br>
              <a:rPr lang="en-US" sz="4400" dirty="0">
                <a:ea typeface="Tahoma" panose="020B0604030504040204" pitchFamily="34" charset="0"/>
              </a:rPr>
            </a:br>
            <a:r>
              <a:rPr lang="en-US" sz="4400" dirty="0">
                <a:solidFill>
                  <a:srgbClr val="EE3224"/>
                </a:solidFill>
                <a:latin typeface="Arial Black" panose="020B0604020202020204" pitchFamily="34" charset="0"/>
                <a:ea typeface="Tahoma" panose="020B0604030504040204" pitchFamily="34" charset="0"/>
                <a:cs typeface="Arial Black" panose="020B0604020202020204" pitchFamily="34" charset="0"/>
              </a:rPr>
              <a:t>effectiveness</a:t>
            </a:r>
            <a:r>
              <a:rPr lang="en-US" sz="4400" dirty="0">
                <a:latin typeface="Arial Black" panose="020B0604020202020204" pitchFamily="34" charset="0"/>
                <a:ea typeface="Tahoma" panose="020B0604030504040204" pitchFamily="34" charset="0"/>
                <a:cs typeface="Arial Black" panose="020B0604020202020204" pitchFamily="34" charset="0"/>
              </a:rPr>
              <a:t> </a:t>
            </a:r>
            <a:r>
              <a:rPr lang="en-US" sz="4400" dirty="0">
                <a:ea typeface="Tahoma" panose="020B0604030504040204" pitchFamily="34" charset="0"/>
              </a:rPr>
              <a:t>problem</a:t>
            </a:r>
            <a:r>
              <a:rPr lang="en-US" sz="3600" dirty="0">
                <a:solidFill>
                  <a:schemeClr val="bg1"/>
                </a:solidFill>
                <a:ea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0899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BF26881-AC70-8948-A666-1AD6024A1E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EDR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XDR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MDR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TDR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NDR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SIEM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SOAR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IDS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AAC8462-7906-5344-A8FE-B149D7DFF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Acronym Bingo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3C49719-7F18-BB47-B4FF-75E9156A7B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35133" y="6129823"/>
            <a:ext cx="6477002" cy="181525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©2021 Arctic Wolf Networks, Inc. All rights reserved. Classification: Public | Confidential | Restricted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3188BE15-6F01-D546-8C2A-FA83AFA6EBB6}"/>
              </a:ext>
            </a:extLst>
          </p:cNvPr>
          <p:cNvSpPr txBox="1">
            <a:spLocks/>
          </p:cNvSpPr>
          <p:nvPr/>
        </p:nvSpPr>
        <p:spPr>
          <a:xfrm>
            <a:off x="2926157" y="1867059"/>
            <a:ext cx="1595310" cy="40687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EPP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NGAV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CASB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VPN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UEBA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ZTN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SAML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0F83B81-9C40-454C-B9BB-76EC57396A31}"/>
              </a:ext>
            </a:extLst>
          </p:cNvPr>
          <p:cNvSpPr txBox="1">
            <a:spLocks/>
          </p:cNvSpPr>
          <p:nvPr/>
        </p:nvSpPr>
        <p:spPr>
          <a:xfrm>
            <a:off x="4935652" y="1867059"/>
            <a:ext cx="1595310" cy="40687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DLP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DPI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VDN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PCAP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IOC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IOT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SOC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72CE3F9D-EEAD-7C41-93AB-C54118C86F99}"/>
              </a:ext>
            </a:extLst>
          </p:cNvPr>
          <p:cNvSpPr txBox="1">
            <a:spLocks/>
          </p:cNvSpPr>
          <p:nvPr/>
        </p:nvSpPr>
        <p:spPr>
          <a:xfrm>
            <a:off x="6945147" y="1867058"/>
            <a:ext cx="1595310" cy="40687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UTM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MDM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WAF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NGFW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MFA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MCM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MVM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ITSM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3DB1A3AE-0BDD-BD45-8D8F-5C36811B963B}"/>
              </a:ext>
            </a:extLst>
          </p:cNvPr>
          <p:cNvSpPr txBox="1">
            <a:spLocks/>
          </p:cNvSpPr>
          <p:nvPr/>
        </p:nvSpPr>
        <p:spPr>
          <a:xfrm>
            <a:off x="8954642" y="1867058"/>
            <a:ext cx="1595310" cy="40687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GCP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NAC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NIDS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ATP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GRC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CWP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ITD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FA240A-8BE2-9B41-85E8-C969DC871784}"/>
              </a:ext>
            </a:extLst>
          </p:cNvPr>
          <p:cNvSpPr/>
          <p:nvPr/>
        </p:nvSpPr>
        <p:spPr>
          <a:xfrm>
            <a:off x="704193" y="1734207"/>
            <a:ext cx="1524000" cy="2396359"/>
          </a:xfrm>
          <a:prstGeom prst="rect">
            <a:avLst/>
          </a:prstGeom>
          <a:noFill/>
          <a:ln w="38100">
            <a:solidFill>
              <a:srgbClr val="EE32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95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rc 87">
            <a:extLst>
              <a:ext uri="{FF2B5EF4-FFF2-40B4-BE49-F238E27FC236}">
                <a16:creationId xmlns:a16="http://schemas.microsoft.com/office/drawing/2014/main" id="{ADFB3ADC-AA0F-D744-8E02-CCA31E9A81E4}"/>
              </a:ext>
            </a:extLst>
          </p:cNvPr>
          <p:cNvSpPr/>
          <p:nvPr/>
        </p:nvSpPr>
        <p:spPr bwMode="auto">
          <a:xfrm>
            <a:off x="3054229" y="3411321"/>
            <a:ext cx="6100480" cy="6099788"/>
          </a:xfrm>
          <a:prstGeom prst="arc">
            <a:avLst>
              <a:gd name="adj1" fmla="val 10821738"/>
              <a:gd name="adj2" fmla="val 0"/>
            </a:avLst>
          </a:prstGeom>
          <a:noFill/>
          <a:ln w="38100" cap="flat" cmpd="sng" algn="ctr">
            <a:solidFill>
              <a:srgbClr val="EE3224"/>
            </a:solidFill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wrap="square" lIns="0" tIns="0" rIns="0" bIns="0" anchor="ctr">
            <a:spAutoFit/>
          </a:bodyPr>
          <a:lstStyle/>
          <a:p>
            <a:pPr algn="ctr" eaLnBrk="1">
              <a:defRPr/>
            </a:pPr>
            <a:endParaRPr lang="en-US"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61" name="Oval 3">
            <a:extLst>
              <a:ext uri="{FF2B5EF4-FFF2-40B4-BE49-F238E27FC236}">
                <a16:creationId xmlns:a16="http://schemas.microsoft.com/office/drawing/2014/main" id="{968C75F5-C038-3C49-9CA4-09063C382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8087" y="4919155"/>
            <a:ext cx="440673" cy="43970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 eaLnBrk="1">
              <a:defRPr/>
            </a:pPr>
            <a:r>
              <a:rPr lang="en-US" altLang="en-US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2" name="Oval 47">
            <a:extLst>
              <a:ext uri="{FF2B5EF4-FFF2-40B4-BE49-F238E27FC236}">
                <a16:creationId xmlns:a16="http://schemas.microsoft.com/office/drawing/2014/main" id="{19AD44F1-9015-A94E-9D22-416CC7EAA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9673" y="3667229"/>
            <a:ext cx="440672" cy="43970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 eaLnBrk="1">
              <a:defRPr/>
            </a:pPr>
            <a:r>
              <a:rPr lang="en-US" alt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02FCC43-4514-2D4D-B36F-05A2E21F4728}"/>
              </a:ext>
            </a:extLst>
          </p:cNvPr>
          <p:cNvSpPr/>
          <p:nvPr/>
        </p:nvSpPr>
        <p:spPr bwMode="auto">
          <a:xfrm>
            <a:off x="5860258" y="3178672"/>
            <a:ext cx="440672" cy="439701"/>
          </a:xfrm>
          <a:prstGeom prst="ellipse">
            <a:avLst/>
          </a:prstGeom>
          <a:solidFill>
            <a:schemeClr val="tx1"/>
          </a:solidFill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0" tIns="0" rIns="0" bIns="0" anchor="ctr">
            <a:noAutofit/>
          </a:bodyPr>
          <a:lstStyle/>
          <a:p>
            <a:pPr algn="ctr" eaLnBrk="1">
              <a:defRPr/>
            </a:pPr>
            <a:r>
              <a:rPr lang="en-US" altLang="en-US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4" name="Oval 53">
            <a:extLst>
              <a:ext uri="{FF2B5EF4-FFF2-40B4-BE49-F238E27FC236}">
                <a16:creationId xmlns:a16="http://schemas.microsoft.com/office/drawing/2014/main" id="{01C347A8-7431-DA4F-8E3F-729A0F285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0843" y="3667229"/>
            <a:ext cx="440672" cy="43970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 eaLnBrk="1">
              <a:defRPr/>
            </a:pPr>
            <a:r>
              <a:rPr lang="en-US" altLang="en-US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5" name="Oval 56">
            <a:extLst>
              <a:ext uri="{FF2B5EF4-FFF2-40B4-BE49-F238E27FC236}">
                <a16:creationId xmlns:a16="http://schemas.microsoft.com/office/drawing/2014/main" id="{5DD5619D-BA69-1E43-8999-4CCDA03F5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1450" y="4919155"/>
            <a:ext cx="440672" cy="43970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 eaLnBrk="1">
              <a:defRPr/>
            </a:pPr>
            <a:r>
              <a:rPr lang="en-US" altLang="en-US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grpSp>
        <p:nvGrpSpPr>
          <p:cNvPr id="66" name="Group 9">
            <a:extLst>
              <a:ext uri="{FF2B5EF4-FFF2-40B4-BE49-F238E27FC236}">
                <a16:creationId xmlns:a16="http://schemas.microsoft.com/office/drawing/2014/main" id="{172F54FA-BF4A-6847-B228-7B5F3F762910}"/>
              </a:ext>
            </a:extLst>
          </p:cNvPr>
          <p:cNvGrpSpPr>
            <a:grpSpLocks/>
          </p:cNvGrpSpPr>
          <p:nvPr/>
        </p:nvGrpSpPr>
        <p:grpSpPr bwMode="auto">
          <a:xfrm>
            <a:off x="8829884" y="3754480"/>
            <a:ext cx="1969241" cy="1318735"/>
            <a:chOff x="18773092" y="6479877"/>
            <a:chExt cx="4504833" cy="3016547"/>
          </a:xfrm>
        </p:grpSpPr>
        <p:sp>
          <p:nvSpPr>
            <p:cNvPr id="82" name="TextBox 8">
              <a:extLst>
                <a:ext uri="{FF2B5EF4-FFF2-40B4-BE49-F238E27FC236}">
                  <a16:creationId xmlns:a16="http://schemas.microsoft.com/office/drawing/2014/main" id="{5E6F1D7D-3D96-FC40-BE13-08B83E43FD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73092" y="7465187"/>
              <a:ext cx="4411441" cy="2031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>
              <a:lvl1pPr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1pPr>
              <a:lvl2pPr marL="742950" indent="-28575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2pPr>
              <a:lvl3pPr marL="11430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3pPr>
              <a:lvl4pPr marL="16002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4pPr>
              <a:lvl5pPr marL="20574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9pPr>
            </a:lstStyle>
            <a:p>
              <a:pPr>
                <a:buClr>
                  <a:srgbClr val="1883CB"/>
                </a:buClr>
              </a:pPr>
              <a:r>
                <a:rPr lang="en-US" altLang="en-US" sz="1100" b="0" dirty="0">
                  <a:solidFill>
                    <a:srgbClr val="92929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expertise to swing the hammer</a:t>
              </a:r>
            </a:p>
          </p:txBody>
        </p:sp>
        <p:sp>
          <p:nvSpPr>
            <p:cNvPr id="83" name="Text Box 27">
              <a:extLst>
                <a:ext uri="{FF2B5EF4-FFF2-40B4-BE49-F238E27FC236}">
                  <a16:creationId xmlns:a16="http://schemas.microsoft.com/office/drawing/2014/main" id="{A7D9F11E-6594-5A4D-BB57-340B92992EF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8866483" y="6479877"/>
              <a:ext cx="4411442" cy="65295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25400" tIns="25400" rIns="25400" bIns="25400">
              <a:noAutofit/>
            </a:bodyPr>
            <a:lstStyle>
              <a:lvl1pPr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1pPr>
              <a:lvl2pPr marL="742950" indent="-28575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2pPr>
              <a:lvl3pPr marL="11430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3pPr>
              <a:lvl4pPr marL="16002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4pPr>
              <a:lvl5pPr marL="20574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9pPr>
            </a:lstStyle>
            <a:p>
              <a:pPr eaLnBrk="1">
                <a:defRPr/>
              </a:pPr>
              <a:r>
                <a:rPr lang="en-US" alt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MDR</a:t>
              </a:r>
              <a:endParaRPr lang="en-US" altLang="en-US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7" name="Group 62">
            <a:extLst>
              <a:ext uri="{FF2B5EF4-FFF2-40B4-BE49-F238E27FC236}">
                <a16:creationId xmlns:a16="http://schemas.microsoft.com/office/drawing/2014/main" id="{D9B7C907-6D3D-8642-B9E5-965A7AA872EF}"/>
              </a:ext>
            </a:extLst>
          </p:cNvPr>
          <p:cNvGrpSpPr>
            <a:grpSpLocks/>
          </p:cNvGrpSpPr>
          <p:nvPr/>
        </p:nvGrpSpPr>
        <p:grpSpPr bwMode="auto">
          <a:xfrm>
            <a:off x="7667953" y="2512269"/>
            <a:ext cx="1971660" cy="1273250"/>
            <a:chOff x="18842439" y="6479879"/>
            <a:chExt cx="4510367" cy="2912502"/>
          </a:xfrm>
        </p:grpSpPr>
        <p:sp>
          <p:nvSpPr>
            <p:cNvPr id="80" name="TextBox 8">
              <a:extLst>
                <a:ext uri="{FF2B5EF4-FFF2-40B4-BE49-F238E27FC236}">
                  <a16:creationId xmlns:a16="http://schemas.microsoft.com/office/drawing/2014/main" id="{A967FC44-3868-AC48-B105-A33C9AEBB4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42439" y="7361144"/>
              <a:ext cx="4486320" cy="2031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>
              <a:lvl1pPr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1pPr>
              <a:lvl2pPr marL="742950" indent="-28575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2pPr>
              <a:lvl3pPr marL="11430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3pPr>
              <a:lvl4pPr marL="16002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4pPr>
              <a:lvl5pPr marL="20574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9pPr>
            </a:lstStyle>
            <a:p>
              <a:pPr>
                <a:buClr>
                  <a:srgbClr val="1883CB"/>
                </a:buClr>
              </a:pPr>
              <a:r>
                <a:rPr lang="en-US" altLang="en-US" sz="1100" b="0" dirty="0">
                  <a:solidFill>
                    <a:srgbClr val="92929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 emphasis on threats</a:t>
              </a:r>
            </a:p>
          </p:txBody>
        </p:sp>
        <p:sp>
          <p:nvSpPr>
            <p:cNvPr id="81" name="Text Box 27">
              <a:extLst>
                <a:ext uri="{FF2B5EF4-FFF2-40B4-BE49-F238E27FC236}">
                  <a16:creationId xmlns:a16="http://schemas.microsoft.com/office/drawing/2014/main" id="{7AFDE8D4-359E-B540-8FC3-0817A1C58E7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8866486" y="6479879"/>
              <a:ext cx="4486320" cy="65295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25400" tIns="25400" rIns="25400" bIns="25400">
              <a:noAutofit/>
            </a:bodyPr>
            <a:lstStyle>
              <a:lvl1pPr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1pPr>
              <a:lvl2pPr marL="742950" indent="-28575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2pPr>
              <a:lvl3pPr marL="11430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3pPr>
              <a:lvl4pPr marL="16002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4pPr>
              <a:lvl5pPr marL="20574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9pPr>
            </a:lstStyle>
            <a:p>
              <a:pPr eaLnBrk="1">
                <a:defRPr/>
              </a:pPr>
              <a:r>
                <a:rPr lang="en-US" alt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TDR</a:t>
              </a:r>
              <a:endParaRPr lang="en-US" altLang="en-US" sz="2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8" name="Group 65">
            <a:extLst>
              <a:ext uri="{FF2B5EF4-FFF2-40B4-BE49-F238E27FC236}">
                <a16:creationId xmlns:a16="http://schemas.microsoft.com/office/drawing/2014/main" id="{EBD340F9-A0C0-3E47-89CA-49CB9FD8513B}"/>
              </a:ext>
            </a:extLst>
          </p:cNvPr>
          <p:cNvGrpSpPr>
            <a:grpSpLocks/>
          </p:cNvGrpSpPr>
          <p:nvPr/>
        </p:nvGrpSpPr>
        <p:grpSpPr bwMode="auto">
          <a:xfrm>
            <a:off x="4974750" y="1944632"/>
            <a:ext cx="2248470" cy="1330713"/>
            <a:chOff x="18156864" y="6522637"/>
            <a:chExt cx="5143597" cy="3043946"/>
          </a:xfrm>
        </p:grpSpPr>
        <p:sp>
          <p:nvSpPr>
            <p:cNvPr id="78" name="TextBox 8">
              <a:extLst>
                <a:ext uri="{FF2B5EF4-FFF2-40B4-BE49-F238E27FC236}">
                  <a16:creationId xmlns:a16="http://schemas.microsoft.com/office/drawing/2014/main" id="{191127BE-7DE8-BA43-924F-88191D3D09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44211" y="7535346"/>
              <a:ext cx="4486320" cy="2031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>
              <a:lvl1pPr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1pPr>
              <a:lvl2pPr marL="742950" indent="-28575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2pPr>
              <a:lvl3pPr marL="11430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3pPr>
              <a:lvl4pPr marL="16002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4pPr>
              <a:lvl5pPr marL="20574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9pPr>
            </a:lstStyle>
            <a:p>
              <a:pPr algn="ctr">
                <a:buClr>
                  <a:srgbClr val="1883CB"/>
                </a:buClr>
              </a:pPr>
              <a:r>
                <a:rPr lang="en-US" altLang="en-US" sz="1100" b="0" dirty="0">
                  <a:solidFill>
                    <a:srgbClr val="92929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future combination of telemetry points</a:t>
              </a:r>
            </a:p>
          </p:txBody>
        </p:sp>
        <p:sp>
          <p:nvSpPr>
            <p:cNvPr id="79" name="Text Box 27">
              <a:extLst>
                <a:ext uri="{FF2B5EF4-FFF2-40B4-BE49-F238E27FC236}">
                  <a16:creationId xmlns:a16="http://schemas.microsoft.com/office/drawing/2014/main" id="{8F7C564C-AA4F-A347-9E03-C692F7BBFE2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8156864" y="6522637"/>
              <a:ext cx="5143597" cy="59486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25400" tIns="25400" rIns="25400" bIns="25400">
              <a:noAutofit/>
            </a:bodyPr>
            <a:lstStyle>
              <a:lvl1pPr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1pPr>
              <a:lvl2pPr marL="742950" indent="-28575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2pPr>
              <a:lvl3pPr marL="11430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3pPr>
              <a:lvl4pPr marL="16002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4pPr>
              <a:lvl5pPr marL="20574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9pPr>
            </a:lstStyle>
            <a:p>
              <a:pPr algn="ctr" eaLnBrk="1">
                <a:defRPr/>
              </a:pPr>
              <a:r>
                <a:rPr lang="en-US" alt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XDR</a:t>
              </a:r>
              <a:endParaRPr lang="en-US" altLang="en-US" sz="2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9" name="Group 10">
            <a:extLst>
              <a:ext uri="{FF2B5EF4-FFF2-40B4-BE49-F238E27FC236}">
                <a16:creationId xmlns:a16="http://schemas.microsoft.com/office/drawing/2014/main" id="{ADE4E93A-8745-584F-B82E-5A7BDF8674A2}"/>
              </a:ext>
            </a:extLst>
          </p:cNvPr>
          <p:cNvGrpSpPr>
            <a:grpSpLocks/>
          </p:cNvGrpSpPr>
          <p:nvPr/>
        </p:nvGrpSpPr>
        <p:grpSpPr bwMode="auto">
          <a:xfrm>
            <a:off x="1275732" y="3754480"/>
            <a:ext cx="2039679" cy="1283884"/>
            <a:chOff x="2998851" y="7473970"/>
            <a:chExt cx="4665967" cy="2936827"/>
          </a:xfrm>
        </p:grpSpPr>
        <p:sp>
          <p:nvSpPr>
            <p:cNvPr id="76" name="TextBox 8">
              <a:extLst>
                <a:ext uri="{FF2B5EF4-FFF2-40B4-BE49-F238E27FC236}">
                  <a16:creationId xmlns:a16="http://schemas.microsoft.com/office/drawing/2014/main" id="{57E24DA4-8D37-3E4C-8264-0AE736D5FE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8851" y="8379560"/>
              <a:ext cx="4665967" cy="2031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>
              <a:lvl1pPr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1pPr>
              <a:lvl2pPr marL="742950" indent="-28575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2pPr>
              <a:lvl3pPr marL="11430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3pPr>
              <a:lvl4pPr marL="16002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4pPr>
              <a:lvl5pPr marL="20574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9pPr>
            </a:lstStyle>
            <a:p>
              <a:pPr algn="r">
                <a:buClr>
                  <a:srgbClr val="1883CB"/>
                </a:buClr>
              </a:pPr>
              <a:r>
                <a:rPr lang="en-US" altLang="en-US" sz="1100" b="0" dirty="0">
                  <a:solidFill>
                    <a:srgbClr val="92929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Focus on the Endpoint</a:t>
              </a:r>
            </a:p>
          </p:txBody>
        </p:sp>
        <p:sp>
          <p:nvSpPr>
            <p:cNvPr id="77" name="Text Box 27">
              <a:extLst>
                <a:ext uri="{FF2B5EF4-FFF2-40B4-BE49-F238E27FC236}">
                  <a16:creationId xmlns:a16="http://schemas.microsoft.com/office/drawing/2014/main" id="{883C01D7-0093-624C-887E-2BACB13B797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351608" y="7473970"/>
              <a:ext cx="4157745" cy="59500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25400" tIns="25400" rIns="25400" bIns="25400">
              <a:noAutofit/>
            </a:bodyPr>
            <a:lstStyle>
              <a:lvl1pPr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1pPr>
              <a:lvl2pPr marL="742950" indent="-28575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2pPr>
              <a:lvl3pPr marL="11430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3pPr>
              <a:lvl4pPr marL="16002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4pPr>
              <a:lvl5pPr marL="20574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9pPr>
            </a:lstStyle>
            <a:p>
              <a:pPr algn="r" eaLnBrk="1">
                <a:defRPr/>
              </a:pPr>
              <a:r>
                <a:rPr lang="en-US" alt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EDR</a:t>
              </a:r>
              <a:endParaRPr lang="en-US" altLang="en-US" sz="2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0" name="Group 11">
            <a:extLst>
              <a:ext uri="{FF2B5EF4-FFF2-40B4-BE49-F238E27FC236}">
                <a16:creationId xmlns:a16="http://schemas.microsoft.com/office/drawing/2014/main" id="{9F4AC9CC-E56F-704B-84B9-2BEF452B6452}"/>
              </a:ext>
            </a:extLst>
          </p:cNvPr>
          <p:cNvGrpSpPr>
            <a:grpSpLocks/>
          </p:cNvGrpSpPr>
          <p:nvPr/>
        </p:nvGrpSpPr>
        <p:grpSpPr bwMode="auto">
          <a:xfrm>
            <a:off x="2241397" y="2512268"/>
            <a:ext cx="2176384" cy="1314439"/>
            <a:chOff x="2580539" y="4700288"/>
            <a:chExt cx="4978693" cy="3006720"/>
          </a:xfrm>
        </p:grpSpPr>
        <p:sp>
          <p:nvSpPr>
            <p:cNvPr id="74" name="TextBox 8">
              <a:extLst>
                <a:ext uri="{FF2B5EF4-FFF2-40B4-BE49-F238E27FC236}">
                  <a16:creationId xmlns:a16="http://schemas.microsoft.com/office/drawing/2014/main" id="{32815580-3BA3-804D-A652-B8D21740BB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3265" y="5675771"/>
              <a:ext cx="4665967" cy="2031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>
              <a:lvl1pPr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1pPr>
              <a:lvl2pPr marL="742950" indent="-28575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2pPr>
              <a:lvl3pPr marL="11430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3pPr>
              <a:lvl4pPr marL="16002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4pPr>
              <a:lvl5pPr marL="20574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9pPr>
            </a:lstStyle>
            <a:p>
              <a:pPr algn="r" eaLnBrk="1">
                <a:buClr>
                  <a:srgbClr val="1883CB"/>
                </a:buClr>
              </a:pPr>
              <a:r>
                <a:rPr lang="en-US" altLang="en-US" sz="1100" b="0" dirty="0">
                  <a:solidFill>
                    <a:srgbClr val="92929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View of the Network</a:t>
              </a:r>
            </a:p>
          </p:txBody>
        </p:sp>
        <p:sp>
          <p:nvSpPr>
            <p:cNvPr id="75" name="Text Box 27">
              <a:extLst>
                <a:ext uri="{FF2B5EF4-FFF2-40B4-BE49-F238E27FC236}">
                  <a16:creationId xmlns:a16="http://schemas.microsoft.com/office/drawing/2014/main" id="{090CD6D6-0662-4548-8168-58FF8620090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580539" y="4700288"/>
              <a:ext cx="4928814" cy="65295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25400" tIns="25400" rIns="25400" bIns="25400">
              <a:noAutofit/>
            </a:bodyPr>
            <a:lstStyle>
              <a:lvl1pPr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1pPr>
              <a:lvl2pPr marL="742950" indent="-28575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2pPr>
              <a:lvl3pPr marL="11430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3pPr>
              <a:lvl4pPr marL="16002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4pPr>
              <a:lvl5pPr marL="2057400" indent="-228600"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5pPr>
              <a:lvl6pPr marL="25146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6pPr>
              <a:lvl7pPr marL="29718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7pPr>
              <a:lvl8pPr marL="34290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8pPr>
              <a:lvl9pPr marL="3886200" indent="-228600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Helvetica Neue" panose="02000503000000020004" pitchFamily="2" charset="0"/>
                </a:defRPr>
              </a:lvl9pPr>
            </a:lstStyle>
            <a:p>
              <a:pPr algn="r" eaLnBrk="1">
                <a:defRPr/>
              </a:pPr>
              <a:r>
                <a:rPr lang="en-US" alt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NDR</a:t>
              </a:r>
              <a:endParaRPr lang="en-US" altLang="en-US" sz="2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1" name="Oval 70">
            <a:extLst>
              <a:ext uri="{FF2B5EF4-FFF2-40B4-BE49-F238E27FC236}">
                <a16:creationId xmlns:a16="http://schemas.microsoft.com/office/drawing/2014/main" id="{D606B0E3-CF8C-E64A-8080-377734BFD192}"/>
              </a:ext>
            </a:extLst>
          </p:cNvPr>
          <p:cNvSpPr/>
          <p:nvPr/>
        </p:nvSpPr>
        <p:spPr bwMode="auto">
          <a:xfrm>
            <a:off x="3517520" y="3729664"/>
            <a:ext cx="5131008" cy="5133028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lIns="0" tIns="0" rIns="0" bIns="0" anchor="ctr">
            <a:noAutofit/>
          </a:bodyPr>
          <a:lstStyle/>
          <a:p>
            <a:pPr algn="ctr" eaLnBrk="1">
              <a:defRPr/>
            </a:pPr>
            <a:endParaRPr lang="en-US" altLang="en-US" sz="7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46">
            <a:extLst>
              <a:ext uri="{FF2B5EF4-FFF2-40B4-BE49-F238E27FC236}">
                <a16:creationId xmlns:a16="http://schemas.microsoft.com/office/drawing/2014/main" id="{D360B354-9321-394E-8153-5E5E39322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9703" y="4734250"/>
            <a:ext cx="2290804" cy="1157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1pPr>
            <a:lvl2pPr marL="742950" indent="-28575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2pPr>
            <a:lvl3pPr marL="1143000" indent="-22860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3pPr>
            <a:lvl4pPr marL="1600200" indent="-22860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4pPr>
            <a:lvl5pPr marL="2057400" indent="-228600"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 panose="02000503000000020004" pitchFamily="2" charset="0"/>
              </a:defRPr>
            </a:lvl9pPr>
          </a:lstStyle>
          <a:p>
            <a:pPr algn="ctr" eaLnBrk="1"/>
            <a:r>
              <a:rPr lang="en-US" altLang="en-US" sz="2000" dirty="0">
                <a:solidFill>
                  <a:srgbClr val="252D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world of Detection and Response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30059D1-D499-5841-B8F3-52072B341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311" y="675068"/>
            <a:ext cx="11274424" cy="604561"/>
          </a:xfrm>
        </p:spPr>
        <p:txBody>
          <a:bodyPr/>
          <a:lstStyle/>
          <a:p>
            <a:r>
              <a:rPr lang="en-US" dirty="0"/>
              <a:t>What are we looking for?</a:t>
            </a: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9FCB2A65-BF7A-AF40-8A76-F80C2375B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385157" y="5774427"/>
            <a:ext cx="1629837" cy="5592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0" i="0" baseline="0">
                <a:solidFill>
                  <a:srgbClr val="BBBBBB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©2021 Arctic Wolf Networks, Inc. All rights reserved. Classification: Public | Confidential | Restricted</a:t>
            </a: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0" name="Slide Number Placeholder 5">
            <a:extLst>
              <a:ext uri="{FF2B5EF4-FFF2-40B4-BE49-F238E27FC236}">
                <a16:creationId xmlns:a16="http://schemas.microsoft.com/office/drawing/2014/main" id="{E60B3AB6-E6B7-D844-9CDB-CA6DC184289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37988" y="6445250"/>
            <a:ext cx="354012" cy="18256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 b="0" i="0" baseline="0">
                <a:solidFill>
                  <a:srgbClr val="BBBBBB"/>
                </a:solidFill>
                <a:latin typeface="Arial" panose="020B0604020202020204" pitchFamily="34" charset="0"/>
              </a:defRPr>
            </a:lvl1pPr>
          </a:lstStyle>
          <a:p>
            <a:fld id="{BFAB3265-56C0-9746-B073-1F3AD707C39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EE4D382-ECDE-1B4D-A037-2318034C2B72}"/>
              </a:ext>
            </a:extLst>
          </p:cNvPr>
          <p:cNvSpPr/>
          <p:nvPr/>
        </p:nvSpPr>
        <p:spPr>
          <a:xfrm>
            <a:off x="3257863" y="6464052"/>
            <a:ext cx="8922025" cy="411233"/>
          </a:xfrm>
          <a:prstGeom prst="rect">
            <a:avLst/>
          </a:prstGeom>
          <a:solidFill>
            <a:srgbClr val="E32B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4" name="Picture 33" descr="Whit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60B6F730-E085-B543-9F0B-6B50C61DF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8162" y="6547994"/>
            <a:ext cx="1294655" cy="28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080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>
            <a:extLst>
              <a:ext uri="{FF2B5EF4-FFF2-40B4-BE49-F238E27FC236}">
                <a16:creationId xmlns:a16="http://schemas.microsoft.com/office/drawing/2014/main" id="{A6C8BF2F-7311-4DC7-A828-73DA0693DBDC}"/>
              </a:ext>
            </a:extLst>
          </p:cNvPr>
          <p:cNvSpPr txBox="1"/>
          <p:nvPr/>
        </p:nvSpPr>
        <p:spPr>
          <a:xfrm>
            <a:off x="7672551" y="1815678"/>
            <a:ext cx="3878317" cy="2776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</a:rPr>
              <a:t>Considerations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Focus is on the Endpoint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Effectiveness is dependent upon deployment percentage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Can be confused with EPP</a:t>
            </a:r>
            <a:endParaRPr lang="en-ID" dirty="0">
              <a:latin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0F34986-B5A1-4740-A470-E024CD793E74}"/>
              </a:ext>
            </a:extLst>
          </p:cNvPr>
          <p:cNvSpPr txBox="1"/>
          <p:nvPr/>
        </p:nvSpPr>
        <p:spPr>
          <a:xfrm>
            <a:off x="485311" y="1059120"/>
            <a:ext cx="6091335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</a:rPr>
              <a:t>Endpoint Detection and Response</a:t>
            </a:r>
          </a:p>
          <a:p>
            <a:r>
              <a:rPr lang="en-US" sz="2800" b="1" dirty="0">
                <a:latin typeface="Arial" panose="020B0604020202020204" pitchFamily="34" charset="0"/>
              </a:rPr>
              <a:t>(EDR)</a:t>
            </a:r>
            <a:endParaRPr lang="en-ID" sz="2800" b="1" dirty="0">
              <a:latin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E292ECC-D872-2441-A036-56B7DB64B1E5}"/>
              </a:ext>
            </a:extLst>
          </p:cNvPr>
          <p:cNvSpPr txBox="1"/>
          <p:nvPr/>
        </p:nvSpPr>
        <p:spPr>
          <a:xfrm>
            <a:off x="485311" y="2489810"/>
            <a:ext cx="4982792" cy="25335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ID" sz="16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Key Features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D" sz="16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Revolutionized Endpoint Security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D" sz="16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Record it all and let the SOC sort it out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D" sz="16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Enables faster investigations and hunting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D" sz="16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Customizable in many circumstances</a:t>
            </a:r>
          </a:p>
          <a:p>
            <a:pPr>
              <a:lnSpc>
                <a:spcPct val="120000"/>
              </a:lnSpc>
            </a:pPr>
            <a:r>
              <a:rPr lang="en-ID" sz="16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680C788-F901-4342-ABCF-91AD6D85E615}"/>
              </a:ext>
            </a:extLst>
          </p:cNvPr>
          <p:cNvSpPr txBox="1"/>
          <p:nvPr/>
        </p:nvSpPr>
        <p:spPr>
          <a:xfrm>
            <a:off x="485311" y="725284"/>
            <a:ext cx="206538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ID" sz="12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SOLUTIONS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F6D4D1-D471-E94B-8594-4F88FCD6D7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5311" y="6161914"/>
            <a:ext cx="6477002" cy="181525"/>
          </a:xfrm>
        </p:spPr>
        <p:txBody>
          <a:bodyPr/>
          <a:lstStyle/>
          <a:p>
            <a:r>
              <a:rPr lang="en-US" dirty="0"/>
              <a:t>©2021 Arctic Wolf Networks, Inc. All rights reserved. Classification: Public | Confidential | Restricted</a:t>
            </a:r>
          </a:p>
        </p:txBody>
      </p:sp>
    </p:spTree>
    <p:extLst>
      <p:ext uri="{BB962C8B-B14F-4D97-AF65-F5344CB8AC3E}">
        <p14:creationId xmlns:p14="http://schemas.microsoft.com/office/powerpoint/2010/main" val="254872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>
            <a:extLst>
              <a:ext uri="{FF2B5EF4-FFF2-40B4-BE49-F238E27FC236}">
                <a16:creationId xmlns:a16="http://schemas.microsoft.com/office/drawing/2014/main" id="{20F34986-B5A1-4740-A470-E024CD793E74}"/>
              </a:ext>
            </a:extLst>
          </p:cNvPr>
          <p:cNvSpPr txBox="1"/>
          <p:nvPr/>
        </p:nvSpPr>
        <p:spPr>
          <a:xfrm>
            <a:off x="461864" y="1098698"/>
            <a:ext cx="7416043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</a:rPr>
              <a:t>Network Detection and Response </a:t>
            </a:r>
          </a:p>
          <a:p>
            <a:r>
              <a:rPr lang="en-US" sz="2800" b="1" dirty="0">
                <a:latin typeface="Arial" panose="020B0604020202020204" pitchFamily="34" charset="0"/>
              </a:rPr>
              <a:t>(NDR)</a:t>
            </a:r>
            <a:endParaRPr lang="en-ID" sz="2800" b="1" dirty="0">
              <a:latin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680C788-F901-4342-ABCF-91AD6D85E615}"/>
              </a:ext>
            </a:extLst>
          </p:cNvPr>
          <p:cNvSpPr txBox="1"/>
          <p:nvPr/>
        </p:nvSpPr>
        <p:spPr>
          <a:xfrm>
            <a:off x="485311" y="764862"/>
            <a:ext cx="206538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ID" sz="12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SOLUTIONS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F6D4D1-D471-E94B-8594-4F88FCD6D7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1864" y="6138468"/>
            <a:ext cx="6477002" cy="181525"/>
          </a:xfrm>
        </p:spPr>
        <p:txBody>
          <a:bodyPr/>
          <a:lstStyle/>
          <a:p>
            <a:r>
              <a:rPr lang="en-US" dirty="0"/>
              <a:t>©2021 Arctic Wolf Networks, Inc. All rights reserved. Classification: Public | Confidential | Restricted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0072CA-9B4B-304B-A1BD-EF844DFF8689}"/>
              </a:ext>
            </a:extLst>
          </p:cNvPr>
          <p:cNvSpPr txBox="1"/>
          <p:nvPr/>
        </p:nvSpPr>
        <p:spPr>
          <a:xfrm>
            <a:off x="485311" y="2489810"/>
            <a:ext cx="4982792" cy="21888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ID" sz="16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Key Features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D" sz="16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Broader visibility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D" sz="16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Not dependent upon agent deployment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D" sz="16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Macro focus on detections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D" sz="16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Allows for “Gatekeeping” actions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990183-58D1-5C4E-9E5B-D6F56320A1BC}"/>
              </a:ext>
            </a:extLst>
          </p:cNvPr>
          <p:cNvSpPr txBox="1"/>
          <p:nvPr/>
        </p:nvSpPr>
        <p:spPr>
          <a:xfrm>
            <a:off x="7379474" y="2456274"/>
            <a:ext cx="3878317" cy="2222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</a:rPr>
              <a:t>Considerations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WFH has removed the perimeter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Still requires EDR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Lack of granular visibility</a:t>
            </a:r>
          </a:p>
        </p:txBody>
      </p:sp>
    </p:spTree>
    <p:extLst>
      <p:ext uri="{BB962C8B-B14F-4D97-AF65-F5344CB8AC3E}">
        <p14:creationId xmlns:p14="http://schemas.microsoft.com/office/powerpoint/2010/main" val="237845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>
            <a:extLst>
              <a:ext uri="{FF2B5EF4-FFF2-40B4-BE49-F238E27FC236}">
                <a16:creationId xmlns:a16="http://schemas.microsoft.com/office/drawing/2014/main" id="{20F34986-B5A1-4740-A470-E024CD793E74}"/>
              </a:ext>
            </a:extLst>
          </p:cNvPr>
          <p:cNvSpPr txBox="1"/>
          <p:nvPr/>
        </p:nvSpPr>
        <p:spPr>
          <a:xfrm>
            <a:off x="485311" y="1075318"/>
            <a:ext cx="6031104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</a:rPr>
              <a:t>Threat Detection and Response </a:t>
            </a:r>
          </a:p>
          <a:p>
            <a:r>
              <a:rPr lang="en-US" sz="2800" b="1" dirty="0">
                <a:latin typeface="Arial" panose="020B0604020202020204" pitchFamily="34" charset="0"/>
              </a:rPr>
              <a:t>(TDR)</a:t>
            </a:r>
            <a:endParaRPr lang="en-ID" sz="2800" b="1" dirty="0">
              <a:latin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680C788-F901-4342-ABCF-91AD6D85E615}"/>
              </a:ext>
            </a:extLst>
          </p:cNvPr>
          <p:cNvSpPr txBox="1"/>
          <p:nvPr/>
        </p:nvSpPr>
        <p:spPr>
          <a:xfrm>
            <a:off x="485311" y="765420"/>
            <a:ext cx="206538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ID" sz="12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SOLUTIONS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F6D4D1-D471-E94B-8594-4F88FCD6D7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5311" y="6092580"/>
            <a:ext cx="6477002" cy="181525"/>
          </a:xfrm>
        </p:spPr>
        <p:txBody>
          <a:bodyPr/>
          <a:lstStyle/>
          <a:p>
            <a:r>
              <a:rPr lang="en-US" dirty="0"/>
              <a:t>©2021 Arctic Wolf Networks, Inc. All rights reserved. Classification: Public | Confidential | Restricted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F6A5FE-C5B2-3C4A-8E8F-B7CFA7C36361}"/>
              </a:ext>
            </a:extLst>
          </p:cNvPr>
          <p:cNvSpPr txBox="1"/>
          <p:nvPr/>
        </p:nvSpPr>
        <p:spPr>
          <a:xfrm>
            <a:off x="485311" y="2489810"/>
            <a:ext cx="4982792" cy="21888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ID" sz="16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Key Features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D" sz="16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Attempts to solve the EDR Storage problem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D" sz="16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Designed specifically to detect threats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D" sz="16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Better approach for novice users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D" sz="16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Strong analytics focus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E8C53A-BB3B-414B-A14E-92A3197EC73B}"/>
              </a:ext>
            </a:extLst>
          </p:cNvPr>
          <p:cNvSpPr txBox="1"/>
          <p:nvPr/>
        </p:nvSpPr>
        <p:spPr>
          <a:xfrm>
            <a:off x="7556938" y="1902277"/>
            <a:ext cx="4023627" cy="2776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</a:rPr>
              <a:t>Considerations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Recording starts from a detection</a:t>
            </a:r>
            <a:endParaRPr lang="en-ID" dirty="0">
              <a:latin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D" dirty="0">
                <a:latin typeface="Arial" panose="020B0604020202020204" pitchFamily="34" charset="0"/>
              </a:rPr>
              <a:t>Difficult to use for threat hunting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Limited use and support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Analytic TDR requires a Data lake</a:t>
            </a:r>
          </a:p>
        </p:txBody>
      </p:sp>
    </p:spTree>
    <p:extLst>
      <p:ext uri="{BB962C8B-B14F-4D97-AF65-F5344CB8AC3E}">
        <p14:creationId xmlns:p14="http://schemas.microsoft.com/office/powerpoint/2010/main" val="315526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>
            <a:extLst>
              <a:ext uri="{FF2B5EF4-FFF2-40B4-BE49-F238E27FC236}">
                <a16:creationId xmlns:a16="http://schemas.microsoft.com/office/drawing/2014/main" id="{20F34986-B5A1-4740-A470-E024CD793E74}"/>
              </a:ext>
            </a:extLst>
          </p:cNvPr>
          <p:cNvSpPr txBox="1"/>
          <p:nvPr/>
        </p:nvSpPr>
        <p:spPr>
          <a:xfrm>
            <a:off x="485310" y="1067394"/>
            <a:ext cx="6031104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</a:rPr>
              <a:t>eXtended Detection and Response </a:t>
            </a:r>
          </a:p>
          <a:p>
            <a:r>
              <a:rPr lang="en-US" sz="2800" b="1" dirty="0">
                <a:latin typeface="Arial" panose="020B0604020202020204" pitchFamily="34" charset="0"/>
              </a:rPr>
              <a:t>(XDR)</a:t>
            </a:r>
            <a:endParaRPr lang="en-ID" sz="2800" b="1" dirty="0">
              <a:latin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680C788-F901-4342-ABCF-91AD6D85E615}"/>
              </a:ext>
            </a:extLst>
          </p:cNvPr>
          <p:cNvSpPr txBox="1"/>
          <p:nvPr/>
        </p:nvSpPr>
        <p:spPr>
          <a:xfrm>
            <a:off x="485311" y="734783"/>
            <a:ext cx="206538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ID" sz="12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SOLUTIONS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F6D4D1-D471-E94B-8594-4F88FCD6D7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5310" y="6123217"/>
            <a:ext cx="6477002" cy="181525"/>
          </a:xfrm>
        </p:spPr>
        <p:txBody>
          <a:bodyPr/>
          <a:lstStyle/>
          <a:p>
            <a:r>
              <a:rPr lang="en-US" dirty="0"/>
              <a:t>©2021 Arctic Wolf Networks, Inc. All rights reserved. Classification: Public | Confidential | Restricted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E1F6F4-7603-6B4B-80A2-A0EA77EFDF86}"/>
              </a:ext>
            </a:extLst>
          </p:cNvPr>
          <p:cNvSpPr txBox="1"/>
          <p:nvPr/>
        </p:nvSpPr>
        <p:spPr>
          <a:xfrm>
            <a:off x="485310" y="2489810"/>
            <a:ext cx="5179765" cy="25335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ID" sz="16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Key Features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D" sz="1600" i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Should</a:t>
            </a:r>
            <a:r>
              <a:rPr lang="en-ID" sz="16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be a single console approach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D" sz="1600" i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Should</a:t>
            </a:r>
            <a:r>
              <a:rPr lang="en-ID" sz="16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allow for additional telemetry ingestion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D" sz="16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Learned from the mistakes of EDR, NDR, and SOAR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D" sz="16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The next evolution of tools</a:t>
            </a:r>
          </a:p>
          <a:p>
            <a:pPr>
              <a:lnSpc>
                <a:spcPct val="120000"/>
              </a:lnSpc>
            </a:pPr>
            <a:r>
              <a:rPr lang="en-ID" sz="16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B1D29D-17AB-8846-8400-5390045A3F55}"/>
              </a:ext>
            </a:extLst>
          </p:cNvPr>
          <p:cNvSpPr txBox="1"/>
          <p:nvPr/>
        </p:nvSpPr>
        <p:spPr>
          <a:xfrm>
            <a:off x="7672551" y="2204561"/>
            <a:ext cx="3878317" cy="2222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</a:rPr>
              <a:t>Considerations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Inconsistent standards and definitions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Buyer Beware of buzzwords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ID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48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Title, Body">
  <a:themeElements>
    <a:clrScheme name="Custom 10">
      <a:dk1>
        <a:srgbClr val="000000"/>
      </a:dk1>
      <a:lt1>
        <a:srgbClr val="FFFFFF"/>
      </a:lt1>
      <a:dk2>
        <a:srgbClr val="24618E"/>
      </a:dk2>
      <a:lt2>
        <a:srgbClr val="F2F2F2"/>
      </a:lt2>
      <a:accent1>
        <a:srgbClr val="2296DD"/>
      </a:accent1>
      <a:accent2>
        <a:srgbClr val="ED7D31"/>
      </a:accent2>
      <a:accent3>
        <a:srgbClr val="A5A5A5"/>
      </a:accent3>
      <a:accent4>
        <a:srgbClr val="666666"/>
      </a:accent4>
      <a:accent5>
        <a:srgbClr val="5B9BD5"/>
      </a:accent5>
      <a:accent6>
        <a:srgbClr val="000000"/>
      </a:accent6>
      <a:hlink>
        <a:srgbClr val="2296DD"/>
      </a:hlink>
      <a:folHlink>
        <a:srgbClr val="DB5F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</TotalTime>
  <Words>663</Words>
  <Application>Microsoft Macintosh PowerPoint</Application>
  <PresentationFormat>Widescreen</PresentationFormat>
  <Paragraphs>167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Calibri</vt:lpstr>
      <vt:lpstr>Helvetica Neue</vt:lpstr>
      <vt:lpstr>Tahoma</vt:lpstr>
      <vt:lpstr>Title, Body</vt:lpstr>
      <vt:lpstr>PowerPoint Presentation</vt:lpstr>
      <vt:lpstr>Humans have become the tools  of their tools </vt:lpstr>
      <vt:lpstr>An Abundance of tools has  led to a cybersecurity effectiveness problem.</vt:lpstr>
      <vt:lpstr>Acronym Bingo</vt:lpstr>
      <vt:lpstr>What are we looking for?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Lessons Learned</vt:lpstr>
      <vt:lpstr>A tool is a tool  </vt:lpstr>
      <vt:lpstr>Thank You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Arctic Wolf Power Point Corporate Deck Template</dc:title>
  <dc:creator>Ben Ramsden</dc:creator>
  <cp:lastModifiedBy>Mary Steffl</cp:lastModifiedBy>
  <cp:revision>16</cp:revision>
  <dcterms:created xsi:type="dcterms:W3CDTF">2019-11-07T22:35:20Z</dcterms:created>
  <dcterms:modified xsi:type="dcterms:W3CDTF">2021-05-18T15:35:09Z</dcterms:modified>
</cp:coreProperties>
</file>