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comments/comment4.xml" ContentType="application/vnd.openxmlformats-officedocument.presentationml.comments+xml"/>
  <Override PartName="/ppt/notesSlides/notesSlide12.xml" ContentType="application/vnd.openxmlformats-officedocument.presentationml.notesSlide+xml"/>
  <Override PartName="/ppt/comments/comment5.xml" ContentType="application/vnd.openxmlformats-officedocument.presentationml.comments+xml"/>
  <Override PartName="/ppt/notesSlides/notesSlide13.xml" ContentType="application/vnd.openxmlformats-officedocument.presentationml.notesSlide+xml"/>
  <Override PartName="/ppt/comments/comment6.xml" ContentType="application/vnd.openxmlformats-officedocument.presentationml.comments+xml"/>
  <Override PartName="/ppt/notesSlides/notesSlide14.xml" ContentType="application/vnd.openxmlformats-officedocument.presentationml.notesSlide+xml"/>
  <Override PartName="/ppt/comments/comment7.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96" r:id="rId2"/>
  </p:sldMasterIdLst>
  <p:notesMasterIdLst>
    <p:notesMasterId r:id="rId31"/>
  </p:notesMasterIdLst>
  <p:handoutMasterIdLst>
    <p:handoutMasterId r:id="rId32"/>
  </p:handoutMasterIdLst>
  <p:sldIdLst>
    <p:sldId id="1620" r:id="rId3"/>
    <p:sldId id="318" r:id="rId4"/>
    <p:sldId id="279" r:id="rId5"/>
    <p:sldId id="1800" r:id="rId6"/>
    <p:sldId id="1772" r:id="rId7"/>
    <p:sldId id="1805" r:id="rId8"/>
    <p:sldId id="1723" r:id="rId9"/>
    <p:sldId id="1778" r:id="rId10"/>
    <p:sldId id="1806" r:id="rId11"/>
    <p:sldId id="1804" r:id="rId12"/>
    <p:sldId id="1792" r:id="rId13"/>
    <p:sldId id="1779" r:id="rId14"/>
    <p:sldId id="1788" r:id="rId15"/>
    <p:sldId id="1789" r:id="rId16"/>
    <p:sldId id="1781" r:id="rId17"/>
    <p:sldId id="1807" r:id="rId18"/>
    <p:sldId id="1633" r:id="rId19"/>
    <p:sldId id="1650" r:id="rId20"/>
    <p:sldId id="1659" r:id="rId21"/>
    <p:sldId id="1811" r:id="rId22"/>
    <p:sldId id="1802" r:id="rId23"/>
    <p:sldId id="1780" r:id="rId24"/>
    <p:sldId id="1796" r:id="rId25"/>
    <p:sldId id="1797" r:id="rId26"/>
    <p:sldId id="1798" r:id="rId27"/>
    <p:sldId id="1808" r:id="rId28"/>
    <p:sldId id="1627" r:id="rId29"/>
    <p:sldId id="1622" r:id="rId30"/>
  </p:sldIdLst>
  <p:sldSz cx="12192000" cy="6858000"/>
  <p:notesSz cx="7010400" cy="9296400"/>
  <p:defaultTextStyle>
    <a:defPPr>
      <a:defRPr lang="en-US"/>
    </a:defPPr>
    <a:lvl1pPr marL="0" algn="l" defTabSz="914014" rtl="0" eaLnBrk="1" latinLnBrk="0" hangingPunct="1">
      <a:defRPr sz="1900" kern="1200">
        <a:solidFill>
          <a:schemeClr val="tx1"/>
        </a:solidFill>
        <a:latin typeface="+mn-lt"/>
        <a:ea typeface="+mn-ea"/>
        <a:cs typeface="+mn-cs"/>
      </a:defRPr>
    </a:lvl1pPr>
    <a:lvl2pPr marL="456999" algn="l" defTabSz="914014" rtl="0" eaLnBrk="1" latinLnBrk="0" hangingPunct="1">
      <a:defRPr sz="1900" kern="1200">
        <a:solidFill>
          <a:schemeClr val="tx1"/>
        </a:solidFill>
        <a:latin typeface="+mn-lt"/>
        <a:ea typeface="+mn-ea"/>
        <a:cs typeface="+mn-cs"/>
      </a:defRPr>
    </a:lvl2pPr>
    <a:lvl3pPr marL="914014" algn="l" defTabSz="914014" rtl="0" eaLnBrk="1" latinLnBrk="0" hangingPunct="1">
      <a:defRPr sz="1900" kern="1200">
        <a:solidFill>
          <a:schemeClr val="tx1"/>
        </a:solidFill>
        <a:latin typeface="+mn-lt"/>
        <a:ea typeface="+mn-ea"/>
        <a:cs typeface="+mn-cs"/>
      </a:defRPr>
    </a:lvl3pPr>
    <a:lvl4pPr marL="1371022" algn="l" defTabSz="914014" rtl="0" eaLnBrk="1" latinLnBrk="0" hangingPunct="1">
      <a:defRPr sz="1900" kern="1200">
        <a:solidFill>
          <a:schemeClr val="tx1"/>
        </a:solidFill>
        <a:latin typeface="+mn-lt"/>
        <a:ea typeface="+mn-ea"/>
        <a:cs typeface="+mn-cs"/>
      </a:defRPr>
    </a:lvl4pPr>
    <a:lvl5pPr marL="1828029" algn="l" defTabSz="914014" rtl="0" eaLnBrk="1" latinLnBrk="0" hangingPunct="1">
      <a:defRPr sz="1900" kern="1200">
        <a:solidFill>
          <a:schemeClr val="tx1"/>
        </a:solidFill>
        <a:latin typeface="+mn-lt"/>
        <a:ea typeface="+mn-ea"/>
        <a:cs typeface="+mn-cs"/>
      </a:defRPr>
    </a:lvl5pPr>
    <a:lvl6pPr marL="2285046" algn="l" defTabSz="914014" rtl="0" eaLnBrk="1" latinLnBrk="0" hangingPunct="1">
      <a:defRPr sz="1900" kern="1200">
        <a:solidFill>
          <a:schemeClr val="tx1"/>
        </a:solidFill>
        <a:latin typeface="+mn-lt"/>
        <a:ea typeface="+mn-ea"/>
        <a:cs typeface="+mn-cs"/>
      </a:defRPr>
    </a:lvl6pPr>
    <a:lvl7pPr marL="2742042" algn="l" defTabSz="914014" rtl="0" eaLnBrk="1" latinLnBrk="0" hangingPunct="1">
      <a:defRPr sz="1900" kern="1200">
        <a:solidFill>
          <a:schemeClr val="tx1"/>
        </a:solidFill>
        <a:latin typeface="+mn-lt"/>
        <a:ea typeface="+mn-ea"/>
        <a:cs typeface="+mn-cs"/>
      </a:defRPr>
    </a:lvl7pPr>
    <a:lvl8pPr marL="3199040" algn="l" defTabSz="914014" rtl="0" eaLnBrk="1" latinLnBrk="0" hangingPunct="1">
      <a:defRPr sz="1900" kern="1200">
        <a:solidFill>
          <a:schemeClr val="tx1"/>
        </a:solidFill>
        <a:latin typeface="+mn-lt"/>
        <a:ea typeface="+mn-ea"/>
        <a:cs typeface="+mn-cs"/>
      </a:defRPr>
    </a:lvl8pPr>
    <a:lvl9pPr marL="3656039" algn="l" defTabSz="91401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3688">
          <p15:clr>
            <a:srgbClr val="A4A3A4"/>
          </p15:clr>
        </p15:guide>
        <p15:guide id="4" pos="385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jan Dusevic" initials="BD" lastIdx="3" clrIdx="0">
    <p:extLst>
      <p:ext uri="{19B8F6BF-5375-455C-9EA6-DF929625EA0E}">
        <p15:presenceInfo xmlns:p15="http://schemas.microsoft.com/office/powerpoint/2012/main" userId="S-1-5-21-227238173-2130982722-1850952788-11827" providerId="AD"/>
      </p:ext>
    </p:extLst>
  </p:cmAuthor>
  <p:cmAuthor id="2" name="Reza Kamran" initials="RK" lastIdx="4" clrIdx="1">
    <p:extLst>
      <p:ext uri="{19B8F6BF-5375-455C-9EA6-DF929625EA0E}">
        <p15:presenceInfo xmlns:p15="http://schemas.microsoft.com/office/powerpoint/2012/main" userId="S::rkamran@intermedia.net::d8a51b31-715b-447f-9570-9e2e7a81313a" providerId="AD"/>
      </p:ext>
    </p:extLst>
  </p:cmAuthor>
  <p:cmAuthor id="3" name="Eoin Bathe" initials="EB" lastIdx="10" clrIdx="2">
    <p:extLst>
      <p:ext uri="{19B8F6BF-5375-455C-9EA6-DF929625EA0E}">
        <p15:presenceInfo xmlns:p15="http://schemas.microsoft.com/office/powerpoint/2012/main" userId="S-1-5-21-227238173-2130982722-1850952788-111227" providerId="AD"/>
      </p:ext>
    </p:extLst>
  </p:cmAuthor>
  <p:cmAuthor id="4" name="Verv" initials="V" lastIdx="6" clrIdx="3">
    <p:extLst>
      <p:ext uri="{19B8F6BF-5375-455C-9EA6-DF929625EA0E}">
        <p15:presenceInfo xmlns:p15="http://schemas.microsoft.com/office/powerpoint/2012/main" userId="Verv" providerId="None"/>
      </p:ext>
    </p:extLst>
  </p:cmAuthor>
  <p:cmAuthor id="5" name="Microsoft Office User" initials="MOU" lastIdx="1" clrIdx="4">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224"/>
    <a:srgbClr val="0062A3"/>
    <a:srgbClr val="BFBFBF"/>
    <a:srgbClr val="C8E7F5"/>
    <a:srgbClr val="FDF3E5"/>
    <a:srgbClr val="E1F3FA"/>
    <a:srgbClr val="FDF0DE"/>
    <a:srgbClr val="B2E1F5"/>
    <a:srgbClr val="D0D0D0"/>
    <a:srgbClr val="F3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75" autoAdjust="0"/>
    <p:restoredTop sz="77347" autoAdjust="0"/>
  </p:normalViewPr>
  <p:slideViewPr>
    <p:cSldViewPr snapToGrid="0">
      <p:cViewPr varScale="1">
        <p:scale>
          <a:sx n="97" d="100"/>
          <a:sy n="97" d="100"/>
        </p:scale>
        <p:origin x="1296" y="200"/>
      </p:cViewPr>
      <p:guideLst>
        <p:guide orient="horz" pos="2160"/>
        <p:guide pos="3840"/>
        <p:guide orient="horz" pos="3688"/>
        <p:guide pos="3851"/>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21-06-21T15:23:44.495" idx="1">
    <p:pos x="1374" y="1392"/>
    <p:text>ALEX: Pease add the Loffler Elevate logo over top of the Intermedia one to cover.  I don't have a solid version to overlay</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1-06-16T14:44:51.659" idx="3">
    <p:pos x="6902" y="895"/>
    <p:text>We've still never defined CC? We've jumped into talking about CC here with no segway. The flow is VERY difficult for a presenter</p:text>
    <p:extLst>
      <p:ext uri="{C676402C-5697-4E1C-873F-D02D1690AC5C}">
        <p15:threadingInfo xmlns:p15="http://schemas.microsoft.com/office/powerpoint/2012/main" timeZoneBias="240"/>
      </p:ext>
    </p:extLst>
  </p:cm>
  <p:cm authorId="4" dt="2021-06-16T16:09:02.259" idx="1">
    <p:pos x="6902" y="991"/>
    <p:text>fixed this - introduced it much earlier</p:text>
    <p:extLst>
      <p:ext uri="{C676402C-5697-4E1C-873F-D02D1690AC5C}">
        <p15:threadingInfo xmlns:p15="http://schemas.microsoft.com/office/powerpoint/2012/main" timeZoneBias="240">
          <p15:parentCm authorId="3" idx="3"/>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1-06-16T14:45:18" idx="4">
    <p:pos x="10" y="10"/>
    <p:text>Not much of a segway here.</p:text>
    <p:extLst>
      <p:ext uri="{C676402C-5697-4E1C-873F-D02D1690AC5C}">
        <p15:threadingInfo xmlns:p15="http://schemas.microsoft.com/office/powerpoint/2012/main" timeZoneBias="240"/>
      </p:ext>
    </p:extLst>
  </p:cm>
  <p:cm authorId="4" dt="2021-06-16T16:09:30.226" idx="2">
    <p:pos x="10" y="106"/>
    <p:text>better?</p:text>
    <p:extLst>
      <p:ext uri="{C676402C-5697-4E1C-873F-D02D1690AC5C}">
        <p15:threadingInfo xmlns:p15="http://schemas.microsoft.com/office/powerpoint/2012/main" timeZoneBias="240">
          <p15:parentCm authorId="3" idx="4"/>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21-06-16T14:46:16.066" idx="5">
    <p:pos x="10" y="10"/>
    <p:text>My issue here, is how do we facilitate said interactions and verticals. point out key features?</p:text>
    <p:extLst>
      <p:ext uri="{C676402C-5697-4E1C-873F-D02D1690AC5C}">
        <p15:threadingInfo xmlns:p15="http://schemas.microsoft.com/office/powerpoint/2012/main" timeZoneBias="240"/>
      </p:ext>
    </p:extLst>
  </p:cm>
  <p:cm authorId="4" dt="2021-06-16T16:22:28.699" idx="3">
    <p:pos x="10" y="106"/>
    <p:text>how's this?</p:text>
    <p:extLst>
      <p:ext uri="{C676402C-5697-4E1C-873F-D02D1690AC5C}">
        <p15:threadingInfo xmlns:p15="http://schemas.microsoft.com/office/powerpoint/2012/main" timeZoneBias="240">
          <p15:parentCm authorId="3" idx="5"/>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21-06-16T14:46:39.305" idx="6">
    <p:pos x="3962" y="2220"/>
    <p:text>I think there is too much focus on the remote workforce. It's going away a little. Customer experience had a VERY tenuous link to remote work.</p:text>
    <p:extLst>
      <p:ext uri="{C676402C-5697-4E1C-873F-D02D1690AC5C}">
        <p15:threadingInfo xmlns:p15="http://schemas.microsoft.com/office/powerpoint/2012/main" timeZoneBias="240"/>
      </p:ext>
    </p:extLst>
  </p:cm>
  <p:cm authorId="4" dt="2021-06-16T16:30:05.414" idx="4">
    <p:pos x="3962" y="2316"/>
    <p:text>Okay.  I think we can keep these answers, as they're very much about customer behaviours - but I reworded the question.</p:text>
    <p:extLst>
      <p:ext uri="{C676402C-5697-4E1C-873F-D02D1690AC5C}">
        <p15:threadingInfo xmlns:p15="http://schemas.microsoft.com/office/powerpoint/2012/main" timeZoneBias="240">
          <p15:parentCm authorId="3" idx="6"/>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21-06-16T14:49:25.091" idx="8">
    <p:pos x="10" y="10"/>
    <p:text>I like the fact we're trying to back up with numbers, but there is no link thus far in the deck, from CC to the Customer Experience.(Aside from the title slide) our positioning is kinda off</p:text>
    <p:extLst>
      <p:ext uri="{C676402C-5697-4E1C-873F-D02D1690AC5C}">
        <p15:threadingInfo xmlns:p15="http://schemas.microsoft.com/office/powerpoint/2012/main" timeZoneBias="240"/>
      </p:ext>
    </p:extLst>
  </p:cm>
  <p:cm authorId="4" dt="2021-06-16T16:39:10.989" idx="5">
    <p:pos x="10" y="106"/>
    <p:text>Used a stat from LogMeIn.  They're not a direct competitor so I feel okay about it.  Just don't read their name out :D</p:text>
    <p:extLst>
      <p:ext uri="{C676402C-5697-4E1C-873F-D02D1690AC5C}">
        <p15:threadingInfo xmlns:p15="http://schemas.microsoft.com/office/powerpoint/2012/main" timeZoneBias="240">
          <p15:parentCm authorId="3" idx="8"/>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3" dt="2021-06-16T14:50:26.419" idx="9">
    <p:pos x="10" y="10"/>
    <p:text>How does CC help it?</p:text>
    <p:extLst>
      <p:ext uri="{C676402C-5697-4E1C-873F-D02D1690AC5C}">
        <p15:threadingInfo xmlns:p15="http://schemas.microsoft.com/office/powerpoint/2012/main" timeZoneBias="240"/>
      </p:ext>
    </p:extLst>
  </p:cm>
  <p:cm authorId="4" dt="2021-06-16T16:45:06.329" idx="6">
    <p:pos x="10" y="106"/>
    <p:text>I've made the link, but I'm not sure we can break it out in any detail on these stat slides.  So long as you think this revised deck makes a stronger case overall, this slide should be okay.</p:text>
    <p:extLst>
      <p:ext uri="{C676402C-5697-4E1C-873F-D02D1690AC5C}">
        <p15:threadingInfo xmlns:p15="http://schemas.microsoft.com/office/powerpoint/2012/main" timeZoneBias="240">
          <p15:parentCm authorId="3" idx="9"/>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1" tIns="46580" rIns="93161" bIns="46580" rtlCol="0"/>
          <a:lstStyle>
            <a:lvl1pPr algn="l">
              <a:defRPr sz="1200"/>
            </a:lvl1pPr>
          </a:lstStyle>
          <a:p>
            <a:endParaRPr lang="en-US" dirty="0">
              <a:latin typeface="Trebuchet MS" panose="020B0603020202020204" pitchFamily="34" charset="0"/>
            </a:endParaRPr>
          </a:p>
        </p:txBody>
      </p:sp>
      <p:sp>
        <p:nvSpPr>
          <p:cNvPr id="3" name="Date Placeholder 2"/>
          <p:cNvSpPr>
            <a:spLocks noGrp="1"/>
          </p:cNvSpPr>
          <p:nvPr>
            <p:ph type="dt" sz="quarter" idx="1"/>
          </p:nvPr>
        </p:nvSpPr>
        <p:spPr>
          <a:xfrm>
            <a:off x="3970940" y="0"/>
            <a:ext cx="3037840" cy="464820"/>
          </a:xfrm>
          <a:prstGeom prst="rect">
            <a:avLst/>
          </a:prstGeom>
        </p:spPr>
        <p:txBody>
          <a:bodyPr vert="horz" lIns="93161" tIns="46580" rIns="93161" bIns="46580" rtlCol="0"/>
          <a:lstStyle>
            <a:lvl1pPr algn="r">
              <a:defRPr sz="1200"/>
            </a:lvl1pPr>
          </a:lstStyle>
          <a:p>
            <a:fld id="{AE757868-7B75-45FF-8F8D-19EC85328805}" type="datetimeFigureOut">
              <a:rPr lang="en-US" smtClean="0">
                <a:latin typeface="Trebuchet MS" panose="020B0603020202020204" pitchFamily="34" charset="0"/>
              </a:rPr>
              <a:pPr/>
              <a:t>6/23/21</a:t>
            </a:fld>
            <a:endParaRPr lang="en-US" dirty="0">
              <a:latin typeface="Trebuchet MS" panose="020B0603020202020204" pitchFamily="34" charset="0"/>
            </a:endParaRPr>
          </a:p>
        </p:txBody>
      </p:sp>
      <p:sp>
        <p:nvSpPr>
          <p:cNvPr id="4" name="Footer Placeholder 3"/>
          <p:cNvSpPr>
            <a:spLocks noGrp="1"/>
          </p:cNvSpPr>
          <p:nvPr>
            <p:ph type="ftr" sz="quarter" idx="2"/>
          </p:nvPr>
        </p:nvSpPr>
        <p:spPr>
          <a:xfrm>
            <a:off x="1" y="8829966"/>
            <a:ext cx="3037840" cy="464820"/>
          </a:xfrm>
          <a:prstGeom prst="rect">
            <a:avLst/>
          </a:prstGeom>
        </p:spPr>
        <p:txBody>
          <a:bodyPr vert="horz" lIns="93161" tIns="46580" rIns="93161" bIns="46580" rtlCol="0" anchor="b"/>
          <a:lstStyle>
            <a:lvl1pPr algn="l">
              <a:defRPr sz="1200"/>
            </a:lvl1pPr>
          </a:lstStyle>
          <a:p>
            <a:endParaRPr lang="en-US" dirty="0">
              <a:latin typeface="Trebuchet MS" panose="020B0603020202020204" pitchFamily="34" charset="0"/>
            </a:endParaRPr>
          </a:p>
        </p:txBody>
      </p:sp>
      <p:sp>
        <p:nvSpPr>
          <p:cNvPr id="5" name="Slide Number Placeholder 4"/>
          <p:cNvSpPr>
            <a:spLocks noGrp="1"/>
          </p:cNvSpPr>
          <p:nvPr>
            <p:ph type="sldNum" sz="quarter" idx="3"/>
          </p:nvPr>
        </p:nvSpPr>
        <p:spPr>
          <a:xfrm>
            <a:off x="3970940" y="8829966"/>
            <a:ext cx="3037840" cy="464820"/>
          </a:xfrm>
          <a:prstGeom prst="rect">
            <a:avLst/>
          </a:prstGeom>
        </p:spPr>
        <p:txBody>
          <a:bodyPr vert="horz" lIns="93161" tIns="46580" rIns="93161" bIns="46580" rtlCol="0" anchor="b"/>
          <a:lstStyle>
            <a:lvl1pPr algn="r">
              <a:defRPr sz="1200"/>
            </a:lvl1pPr>
          </a:lstStyle>
          <a:p>
            <a:fld id="{89B0F0AC-09AE-4F93-A4A7-E5AF26D95CD1}" type="slidenum">
              <a:rPr lang="en-US" smtClean="0">
                <a:latin typeface="Trebuchet MS" panose="020B0603020202020204" pitchFamily="34" charset="0"/>
              </a:rPr>
              <a:pPr/>
              <a:t>‹#›</a:t>
            </a:fld>
            <a:endParaRPr lang="en-US" dirty="0">
              <a:latin typeface="Trebuchet MS" panose="020B0603020202020204" pitchFamily="34" charset="0"/>
            </a:endParaRPr>
          </a:p>
        </p:txBody>
      </p:sp>
    </p:spTree>
    <p:extLst>
      <p:ext uri="{BB962C8B-B14F-4D97-AF65-F5344CB8AC3E}">
        <p14:creationId xmlns:p14="http://schemas.microsoft.com/office/powerpoint/2010/main" val="2066797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5"/>
          </a:xfrm>
          <a:prstGeom prst="rect">
            <a:avLst/>
          </a:prstGeom>
        </p:spPr>
        <p:txBody>
          <a:bodyPr vert="horz" lIns="93161" tIns="46580" rIns="93161" bIns="46580" rtlCol="0"/>
          <a:lstStyle>
            <a:lvl1pPr algn="l">
              <a:defRPr sz="1200">
                <a:latin typeface="Trebuchet MS" panose="020B0603020202020204" pitchFamily="34" charset="0"/>
              </a:defRPr>
            </a:lvl1pPr>
          </a:lstStyle>
          <a:p>
            <a:endParaRPr lang="en-US" dirty="0"/>
          </a:p>
        </p:txBody>
      </p:sp>
      <p:sp>
        <p:nvSpPr>
          <p:cNvPr id="3" name="Date Placeholder 2"/>
          <p:cNvSpPr>
            <a:spLocks noGrp="1"/>
          </p:cNvSpPr>
          <p:nvPr>
            <p:ph type="dt" idx="1"/>
          </p:nvPr>
        </p:nvSpPr>
        <p:spPr>
          <a:xfrm>
            <a:off x="3970940" y="1"/>
            <a:ext cx="3037840" cy="466435"/>
          </a:xfrm>
          <a:prstGeom prst="rect">
            <a:avLst/>
          </a:prstGeom>
        </p:spPr>
        <p:txBody>
          <a:bodyPr vert="horz" lIns="93161" tIns="46580" rIns="93161" bIns="46580" rtlCol="0"/>
          <a:lstStyle>
            <a:lvl1pPr algn="r">
              <a:defRPr sz="1200">
                <a:latin typeface="Trebuchet MS" panose="020B0603020202020204" pitchFamily="34" charset="0"/>
              </a:defRPr>
            </a:lvl1pPr>
          </a:lstStyle>
          <a:p>
            <a:fld id="{6A4EC466-7581-4FB2-A7F2-1776C407E296}" type="datetimeFigureOut">
              <a:rPr lang="en-US" smtClean="0"/>
              <a:pPr/>
              <a:t>6/23/21</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61" tIns="46580" rIns="93161" bIns="46580" rtlCol="0" anchor="ctr"/>
          <a:lstStyle/>
          <a:p>
            <a:endParaRPr lang="en-US" dirty="0"/>
          </a:p>
        </p:txBody>
      </p:sp>
      <p:sp>
        <p:nvSpPr>
          <p:cNvPr id="5" name="Notes Placeholder 4"/>
          <p:cNvSpPr>
            <a:spLocks noGrp="1"/>
          </p:cNvSpPr>
          <p:nvPr>
            <p:ph type="body" sz="quarter" idx="3"/>
          </p:nvPr>
        </p:nvSpPr>
        <p:spPr>
          <a:xfrm>
            <a:off x="701041" y="4473894"/>
            <a:ext cx="5608320" cy="3660458"/>
          </a:xfrm>
          <a:prstGeom prst="rect">
            <a:avLst/>
          </a:prstGeom>
        </p:spPr>
        <p:txBody>
          <a:bodyPr vert="horz" lIns="93161" tIns="46580" rIns="93161" bIns="4658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9"/>
            <a:ext cx="3037840" cy="466434"/>
          </a:xfrm>
          <a:prstGeom prst="rect">
            <a:avLst/>
          </a:prstGeom>
        </p:spPr>
        <p:txBody>
          <a:bodyPr vert="horz" lIns="93161" tIns="46580" rIns="93161" bIns="46580" rtlCol="0" anchor="b"/>
          <a:lstStyle>
            <a:lvl1pPr algn="l">
              <a:defRPr sz="1200">
                <a:latin typeface="Trebuchet MS" panose="020B0603020202020204" pitchFamily="34" charset="0"/>
              </a:defRPr>
            </a:lvl1pPr>
          </a:lstStyle>
          <a:p>
            <a:endParaRPr lang="en-US" dirty="0"/>
          </a:p>
        </p:txBody>
      </p:sp>
      <p:sp>
        <p:nvSpPr>
          <p:cNvPr id="7" name="Slide Number Placeholder 6"/>
          <p:cNvSpPr>
            <a:spLocks noGrp="1"/>
          </p:cNvSpPr>
          <p:nvPr>
            <p:ph type="sldNum" sz="quarter" idx="5"/>
          </p:nvPr>
        </p:nvSpPr>
        <p:spPr>
          <a:xfrm>
            <a:off x="3970940" y="8829969"/>
            <a:ext cx="3037840" cy="466434"/>
          </a:xfrm>
          <a:prstGeom prst="rect">
            <a:avLst/>
          </a:prstGeom>
        </p:spPr>
        <p:txBody>
          <a:bodyPr vert="horz" lIns="93161" tIns="46580" rIns="93161" bIns="46580" rtlCol="0" anchor="b"/>
          <a:lstStyle>
            <a:lvl1pPr algn="r">
              <a:defRPr sz="1200">
                <a:latin typeface="Trebuchet MS" panose="020B0603020202020204" pitchFamily="34" charset="0"/>
              </a:defRPr>
            </a:lvl1pPr>
          </a:lstStyle>
          <a:p>
            <a:fld id="{F3A435D5-C09E-47F5-B56F-8DECA80EF112}" type="slidenum">
              <a:rPr lang="en-US" smtClean="0"/>
              <a:pPr/>
              <a:t>‹#›</a:t>
            </a:fld>
            <a:endParaRPr lang="en-US" dirty="0"/>
          </a:p>
        </p:txBody>
      </p:sp>
    </p:spTree>
    <p:extLst>
      <p:ext uri="{BB962C8B-B14F-4D97-AF65-F5344CB8AC3E}">
        <p14:creationId xmlns:p14="http://schemas.microsoft.com/office/powerpoint/2010/main" val="3298472175"/>
      </p:ext>
    </p:extLst>
  </p:cSld>
  <p:clrMap bg1="lt1" tx1="dk1" bg2="lt2" tx2="dk2" accent1="accent1" accent2="accent2" accent3="accent3" accent4="accent4" accent5="accent5" accent6="accent6" hlink="hlink" folHlink="folHlink"/>
  <p:notesStyle>
    <a:lvl1pPr marL="0" algn="l" defTabSz="914014" rtl="0" eaLnBrk="1" latinLnBrk="0" hangingPunct="1">
      <a:defRPr sz="1200" kern="1200">
        <a:solidFill>
          <a:schemeClr val="tx1"/>
        </a:solidFill>
        <a:latin typeface="Trebuchet MS" panose="020B0603020202020204" pitchFamily="34" charset="0"/>
        <a:ea typeface="+mn-ea"/>
        <a:cs typeface="+mn-cs"/>
      </a:defRPr>
    </a:lvl1pPr>
    <a:lvl2pPr marL="456999" algn="l" defTabSz="914014" rtl="0" eaLnBrk="1" latinLnBrk="0" hangingPunct="1">
      <a:defRPr sz="1200" kern="1200">
        <a:solidFill>
          <a:schemeClr val="tx1"/>
        </a:solidFill>
        <a:latin typeface="Trebuchet MS" panose="020B0603020202020204" pitchFamily="34" charset="0"/>
        <a:ea typeface="+mn-ea"/>
        <a:cs typeface="+mn-cs"/>
      </a:defRPr>
    </a:lvl2pPr>
    <a:lvl3pPr marL="914014" algn="l" defTabSz="914014" rtl="0" eaLnBrk="1" latinLnBrk="0" hangingPunct="1">
      <a:defRPr sz="1200" kern="1200">
        <a:solidFill>
          <a:schemeClr val="tx1"/>
        </a:solidFill>
        <a:latin typeface="Trebuchet MS" panose="020B0603020202020204" pitchFamily="34" charset="0"/>
        <a:ea typeface="+mn-ea"/>
        <a:cs typeface="+mn-cs"/>
      </a:defRPr>
    </a:lvl3pPr>
    <a:lvl4pPr marL="1371022" algn="l" defTabSz="914014" rtl="0" eaLnBrk="1" latinLnBrk="0" hangingPunct="1">
      <a:defRPr sz="1200" kern="1200">
        <a:solidFill>
          <a:schemeClr val="tx1"/>
        </a:solidFill>
        <a:latin typeface="Trebuchet MS" panose="020B0603020202020204" pitchFamily="34" charset="0"/>
        <a:ea typeface="+mn-ea"/>
        <a:cs typeface="+mn-cs"/>
      </a:defRPr>
    </a:lvl4pPr>
    <a:lvl5pPr marL="1828029" algn="l" defTabSz="914014" rtl="0" eaLnBrk="1" latinLnBrk="0" hangingPunct="1">
      <a:defRPr sz="1200" kern="1200">
        <a:solidFill>
          <a:schemeClr val="tx1"/>
        </a:solidFill>
        <a:latin typeface="Trebuchet MS" panose="020B0603020202020204" pitchFamily="34" charset="0"/>
        <a:ea typeface="+mn-ea"/>
        <a:cs typeface="+mn-cs"/>
      </a:defRPr>
    </a:lvl5pPr>
    <a:lvl6pPr marL="2285046" algn="l" defTabSz="914014" rtl="0" eaLnBrk="1" latinLnBrk="0" hangingPunct="1">
      <a:defRPr sz="1200" kern="1200">
        <a:solidFill>
          <a:schemeClr val="tx1"/>
        </a:solidFill>
        <a:latin typeface="+mn-lt"/>
        <a:ea typeface="+mn-ea"/>
        <a:cs typeface="+mn-cs"/>
      </a:defRPr>
    </a:lvl6pPr>
    <a:lvl7pPr marL="2742042" algn="l" defTabSz="914014" rtl="0" eaLnBrk="1" latinLnBrk="0" hangingPunct="1">
      <a:defRPr sz="1200" kern="1200">
        <a:solidFill>
          <a:schemeClr val="tx1"/>
        </a:solidFill>
        <a:latin typeface="+mn-lt"/>
        <a:ea typeface="+mn-ea"/>
        <a:cs typeface="+mn-cs"/>
      </a:defRPr>
    </a:lvl7pPr>
    <a:lvl8pPr marL="3199040" algn="l" defTabSz="914014" rtl="0" eaLnBrk="1" latinLnBrk="0" hangingPunct="1">
      <a:defRPr sz="1200" kern="1200">
        <a:solidFill>
          <a:schemeClr val="tx1"/>
        </a:solidFill>
        <a:latin typeface="+mn-lt"/>
        <a:ea typeface="+mn-ea"/>
        <a:cs typeface="+mn-cs"/>
      </a:defRPr>
    </a:lvl8pPr>
    <a:lvl9pPr marL="3656039" algn="l" defTabSz="9140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CE7ABE-B8B4-A74E-8DD9-5561BB420814}" type="slidenum">
              <a:rPr lang="bg-BG" smtClean="0"/>
              <a:pPr>
                <a:defRPr/>
              </a:pPr>
              <a:t>1</a:t>
            </a:fld>
            <a:endParaRPr lang="bg-BG" dirty="0"/>
          </a:p>
        </p:txBody>
      </p:sp>
    </p:spTree>
    <p:extLst>
      <p:ext uri="{BB962C8B-B14F-4D97-AF65-F5344CB8AC3E}">
        <p14:creationId xmlns:p14="http://schemas.microsoft.com/office/powerpoint/2010/main" val="2347421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014" rtl="0" eaLnBrk="1" fontAlgn="auto" latinLnBrk="0" hangingPunct="1">
              <a:lnSpc>
                <a:spcPct val="100000"/>
              </a:lnSpc>
              <a:spcBef>
                <a:spcPts val="0"/>
              </a:spcBef>
              <a:spcAft>
                <a:spcPts val="0"/>
              </a:spcAft>
              <a:buClrTx/>
              <a:buSzTx/>
              <a:buFontTx/>
              <a:buNone/>
              <a:tabLst/>
              <a:defRPr/>
            </a:pPr>
            <a:fld id="{F3A435D5-C09E-47F5-B56F-8DECA80EF11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01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42436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tell you that there is great opportunity not ready overnight but we are here to support you</a:t>
            </a:r>
          </a:p>
          <a:p>
            <a:endParaRPr lang="en-US" dirty="0"/>
          </a:p>
          <a:p>
            <a:r>
              <a:rPr lang="en-US" dirty="0"/>
              <a:t>Go out with the conf we got your back!!</a:t>
            </a:r>
          </a:p>
        </p:txBody>
      </p:sp>
      <p:sp>
        <p:nvSpPr>
          <p:cNvPr id="4" name="Slide Number Placeholder 3"/>
          <p:cNvSpPr>
            <a:spLocks noGrp="1"/>
          </p:cNvSpPr>
          <p:nvPr>
            <p:ph type="sldNum" sz="quarter" idx="5"/>
          </p:nvPr>
        </p:nvSpPr>
        <p:spPr/>
        <p:txBody>
          <a:bodyPr/>
          <a:lstStyle/>
          <a:p>
            <a:fld id="{F3A435D5-C09E-47F5-B56F-8DECA80EF112}" type="slidenum">
              <a:rPr lang="en-US" smtClean="0"/>
              <a:pPr/>
              <a:t>15</a:t>
            </a:fld>
            <a:endParaRPr lang="en-US"/>
          </a:p>
        </p:txBody>
      </p:sp>
    </p:spTree>
    <p:extLst>
      <p:ext uri="{BB962C8B-B14F-4D97-AF65-F5344CB8AC3E}">
        <p14:creationId xmlns:p14="http://schemas.microsoft.com/office/powerpoint/2010/main" val="598354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-Notable uptick in demand</a:t>
            </a:r>
          </a:p>
          <a:p>
            <a:r>
              <a:rPr lang="en-CA" dirty="0"/>
              <a:t>-Notable downturn in demand</a:t>
            </a:r>
          </a:p>
          <a:p>
            <a:r>
              <a:rPr lang="en-CA" dirty="0"/>
              <a:t>-Steady business, but conducted through new channels</a:t>
            </a:r>
          </a:p>
          <a:p>
            <a:r>
              <a:rPr lang="en-CA" dirty="0"/>
              <a:t>-Needed to make significant business pivots</a:t>
            </a:r>
          </a:p>
          <a:p>
            <a:r>
              <a:rPr lang="en-CA" dirty="0"/>
              <a:t>-No major change so far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45F74E-9883-4A09-86E8-02392C851C70}" type="slidenum">
              <a:rPr kumimoji="0" lang="en-US" sz="1200" b="0" i="0" u="none" strike="noStrike" kern="1200" cap="none" spc="0" normalizeH="0" baseline="0" noProof="0" smtClean="0">
                <a:ln>
                  <a:noFill/>
                </a:ln>
                <a:solidFill>
                  <a:prstClr val="black"/>
                </a:solidFill>
                <a:effectLst/>
                <a:uLnTx/>
                <a:uFillTx/>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ea typeface="ＭＳ Ｐゴシック" charset="0"/>
            </a:endParaRPr>
          </a:p>
        </p:txBody>
      </p:sp>
    </p:spTree>
    <p:extLst>
      <p:ext uri="{BB962C8B-B14F-4D97-AF65-F5344CB8AC3E}">
        <p14:creationId xmlns:p14="http://schemas.microsoft.com/office/powerpoint/2010/main" val="1421678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3A435D5-C09E-47F5-B56F-8DECA80EF112}" type="slidenum">
              <a:rPr lang="en-US" smtClean="0"/>
              <a:pPr/>
              <a:t>17</a:t>
            </a:fld>
            <a:endParaRPr lang="en-US"/>
          </a:p>
        </p:txBody>
      </p:sp>
    </p:spTree>
    <p:extLst>
      <p:ext uri="{BB962C8B-B14F-4D97-AF65-F5344CB8AC3E}">
        <p14:creationId xmlns:p14="http://schemas.microsoft.com/office/powerpoint/2010/main" val="2527224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EDCBDC78-7E38-40A1-BA4E-B0A1F110EDAD}" type="slidenum">
              <a:rPr lang="en-US" smtClean="0"/>
              <a:t>18</a:t>
            </a:fld>
            <a:endParaRPr lang="en-US" dirty="0"/>
          </a:p>
        </p:txBody>
      </p:sp>
    </p:spTree>
    <p:extLst>
      <p:ext uri="{BB962C8B-B14F-4D97-AF65-F5344CB8AC3E}">
        <p14:creationId xmlns:p14="http://schemas.microsoft.com/office/powerpoint/2010/main" val="179434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3A435D5-C09E-47F5-B56F-8DECA80EF112}" type="slidenum">
              <a:rPr lang="en-US" smtClean="0"/>
              <a:pPr/>
              <a:t>19</a:t>
            </a:fld>
            <a:endParaRPr lang="en-US"/>
          </a:p>
        </p:txBody>
      </p:sp>
    </p:spTree>
    <p:extLst>
      <p:ext uri="{BB962C8B-B14F-4D97-AF65-F5344CB8AC3E}">
        <p14:creationId xmlns:p14="http://schemas.microsoft.com/office/powerpoint/2010/main" val="44615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45F74E-9883-4A09-86E8-02392C851C70}" type="slidenum">
              <a:rPr kumimoji="0" lang="en-US" sz="1200" b="0" i="0" u="none" strike="noStrike" kern="1200" cap="none" spc="0" normalizeH="0" baseline="0" noProof="0" smtClean="0">
                <a:ln>
                  <a:noFill/>
                </a:ln>
                <a:solidFill>
                  <a:prstClr val="black"/>
                </a:solidFill>
                <a:effectLst/>
                <a:uLnTx/>
                <a:uFillTx/>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ea typeface="ＭＳ Ｐゴシック" charset="0"/>
            </a:endParaRPr>
          </a:p>
        </p:txBody>
      </p:sp>
    </p:spTree>
    <p:extLst>
      <p:ext uri="{BB962C8B-B14F-4D97-AF65-F5344CB8AC3E}">
        <p14:creationId xmlns:p14="http://schemas.microsoft.com/office/powerpoint/2010/main" val="1523907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tell you that there is great opportunity not ready overnight but we are here to support you</a:t>
            </a:r>
          </a:p>
          <a:p>
            <a:endParaRPr lang="en-US" dirty="0"/>
          </a:p>
          <a:p>
            <a:r>
              <a:rPr lang="en-US" dirty="0"/>
              <a:t>Go out with the conf we got your back!!</a:t>
            </a:r>
          </a:p>
        </p:txBody>
      </p:sp>
      <p:sp>
        <p:nvSpPr>
          <p:cNvPr id="4" name="Slide Number Placeholder 3"/>
          <p:cNvSpPr>
            <a:spLocks noGrp="1"/>
          </p:cNvSpPr>
          <p:nvPr>
            <p:ph type="sldNum" sz="quarter" idx="5"/>
          </p:nvPr>
        </p:nvSpPr>
        <p:spPr/>
        <p:txBody>
          <a:bodyPr/>
          <a:lstStyle/>
          <a:p>
            <a:fld id="{F3A435D5-C09E-47F5-B56F-8DECA80EF112}" type="slidenum">
              <a:rPr lang="en-US" smtClean="0"/>
              <a:pPr/>
              <a:t>21</a:t>
            </a:fld>
            <a:endParaRPr lang="en-US"/>
          </a:p>
        </p:txBody>
      </p:sp>
    </p:spTree>
    <p:extLst>
      <p:ext uri="{BB962C8B-B14F-4D97-AF65-F5344CB8AC3E}">
        <p14:creationId xmlns:p14="http://schemas.microsoft.com/office/powerpoint/2010/main" val="80917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tell you that there is great opportunity not ready overnight but we are here to support you</a:t>
            </a:r>
          </a:p>
          <a:p>
            <a:endParaRPr lang="en-US" dirty="0"/>
          </a:p>
          <a:p>
            <a:r>
              <a:rPr lang="en-US" dirty="0"/>
              <a:t>Go out with the conf we got your back!!</a:t>
            </a:r>
          </a:p>
        </p:txBody>
      </p:sp>
      <p:sp>
        <p:nvSpPr>
          <p:cNvPr id="4" name="Slide Number Placeholder 3"/>
          <p:cNvSpPr>
            <a:spLocks noGrp="1"/>
          </p:cNvSpPr>
          <p:nvPr>
            <p:ph type="sldNum" sz="quarter" idx="5"/>
          </p:nvPr>
        </p:nvSpPr>
        <p:spPr/>
        <p:txBody>
          <a:bodyPr/>
          <a:lstStyle/>
          <a:p>
            <a:fld id="{F3A435D5-C09E-47F5-B56F-8DECA80EF112}" type="slidenum">
              <a:rPr lang="en-US" smtClean="0"/>
              <a:pPr/>
              <a:t>22</a:t>
            </a:fld>
            <a:endParaRPr lang="en-US"/>
          </a:p>
        </p:txBody>
      </p:sp>
    </p:spTree>
    <p:extLst>
      <p:ext uri="{BB962C8B-B14F-4D97-AF65-F5344CB8AC3E}">
        <p14:creationId xmlns:p14="http://schemas.microsoft.com/office/powerpoint/2010/main" val="732046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tell you that there is great opportunity not ready overnight but we are here to support you</a:t>
            </a:r>
          </a:p>
          <a:p>
            <a:endParaRPr lang="en-US" dirty="0"/>
          </a:p>
          <a:p>
            <a:r>
              <a:rPr lang="en-US" dirty="0"/>
              <a:t>Go out with the conf we got your back!!</a:t>
            </a:r>
          </a:p>
        </p:txBody>
      </p:sp>
      <p:sp>
        <p:nvSpPr>
          <p:cNvPr id="4" name="Slide Number Placeholder 3"/>
          <p:cNvSpPr>
            <a:spLocks noGrp="1"/>
          </p:cNvSpPr>
          <p:nvPr>
            <p:ph type="sldNum" sz="quarter" idx="5"/>
          </p:nvPr>
        </p:nvSpPr>
        <p:spPr/>
        <p:txBody>
          <a:bodyPr/>
          <a:lstStyle/>
          <a:p>
            <a:fld id="{F3A435D5-C09E-47F5-B56F-8DECA80EF112}" type="slidenum">
              <a:rPr lang="en-US" smtClean="0"/>
              <a:pPr/>
              <a:t>23</a:t>
            </a:fld>
            <a:endParaRPr lang="en-US"/>
          </a:p>
        </p:txBody>
      </p:sp>
    </p:spTree>
    <p:extLst>
      <p:ext uri="{BB962C8B-B14F-4D97-AF65-F5344CB8AC3E}">
        <p14:creationId xmlns:p14="http://schemas.microsoft.com/office/powerpoint/2010/main" val="110582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 LOGO HERE!</a:t>
            </a:r>
            <a:endParaRPr lang="en-US" dirty="0"/>
          </a:p>
        </p:txBody>
      </p:sp>
      <p:sp>
        <p:nvSpPr>
          <p:cNvPr id="4" name="Slide Number Placeholder 3"/>
          <p:cNvSpPr>
            <a:spLocks noGrp="1"/>
          </p:cNvSpPr>
          <p:nvPr>
            <p:ph type="sldNum" sz="quarter" idx="5"/>
          </p:nvPr>
        </p:nvSpPr>
        <p:spPr/>
        <p:txBody>
          <a:bodyPr/>
          <a:lstStyle/>
          <a:p>
            <a:pPr marL="0" marR="0" lvl="0" indent="0" algn="r" defTabSz="914014" rtl="0" eaLnBrk="1" fontAlgn="auto" latinLnBrk="0" hangingPunct="1">
              <a:lnSpc>
                <a:spcPct val="100000"/>
              </a:lnSpc>
              <a:spcBef>
                <a:spcPts val="0"/>
              </a:spcBef>
              <a:spcAft>
                <a:spcPts val="0"/>
              </a:spcAft>
              <a:buClrTx/>
              <a:buSzTx/>
              <a:buFontTx/>
              <a:buNone/>
              <a:tabLst/>
              <a:defRPr/>
            </a:pPr>
            <a:fld id="{F3A435D5-C09E-47F5-B56F-8DECA80EF112}"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01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05451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tell you that there is great opportunity not ready overnight but we are here to support you</a:t>
            </a:r>
          </a:p>
          <a:p>
            <a:endParaRPr lang="en-US" dirty="0"/>
          </a:p>
          <a:p>
            <a:r>
              <a:rPr lang="en-US" dirty="0"/>
              <a:t>Go out with the conf we got your back!!</a:t>
            </a:r>
          </a:p>
        </p:txBody>
      </p:sp>
      <p:sp>
        <p:nvSpPr>
          <p:cNvPr id="4" name="Slide Number Placeholder 3"/>
          <p:cNvSpPr>
            <a:spLocks noGrp="1"/>
          </p:cNvSpPr>
          <p:nvPr>
            <p:ph type="sldNum" sz="quarter" idx="5"/>
          </p:nvPr>
        </p:nvSpPr>
        <p:spPr/>
        <p:txBody>
          <a:bodyPr/>
          <a:lstStyle/>
          <a:p>
            <a:fld id="{F3A435D5-C09E-47F5-B56F-8DECA80EF112}" type="slidenum">
              <a:rPr lang="en-US" smtClean="0"/>
              <a:pPr/>
              <a:t>24</a:t>
            </a:fld>
            <a:endParaRPr lang="en-US"/>
          </a:p>
        </p:txBody>
      </p:sp>
    </p:spTree>
    <p:extLst>
      <p:ext uri="{BB962C8B-B14F-4D97-AF65-F5344CB8AC3E}">
        <p14:creationId xmlns:p14="http://schemas.microsoft.com/office/powerpoint/2010/main" val="3935047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Terry slide for commentary!</a:t>
            </a:r>
          </a:p>
          <a:p>
            <a:endParaRPr lang="en-US" dirty="0"/>
          </a:p>
          <a:p>
            <a:r>
              <a:rPr lang="en-US"/>
              <a:t>We </a:t>
            </a:r>
            <a:r>
              <a:rPr lang="en-US" dirty="0"/>
              <a:t>are going to tell you that there is great opportunity not ready overnight but we are here to support you</a:t>
            </a:r>
          </a:p>
          <a:p>
            <a:endParaRPr lang="en-US" dirty="0"/>
          </a:p>
          <a:p>
            <a:r>
              <a:rPr lang="en-US" dirty="0"/>
              <a:t>Go out with the conf we got your back!!</a:t>
            </a:r>
          </a:p>
        </p:txBody>
      </p:sp>
      <p:sp>
        <p:nvSpPr>
          <p:cNvPr id="4" name="Slide Number Placeholder 3"/>
          <p:cNvSpPr>
            <a:spLocks noGrp="1"/>
          </p:cNvSpPr>
          <p:nvPr>
            <p:ph type="sldNum" sz="quarter" idx="5"/>
          </p:nvPr>
        </p:nvSpPr>
        <p:spPr/>
        <p:txBody>
          <a:bodyPr/>
          <a:lstStyle/>
          <a:p>
            <a:fld id="{F3A435D5-C09E-47F5-B56F-8DECA80EF112}" type="slidenum">
              <a:rPr lang="en-US" smtClean="0"/>
              <a:pPr/>
              <a:t>25</a:t>
            </a:fld>
            <a:endParaRPr lang="en-US"/>
          </a:p>
        </p:txBody>
      </p:sp>
    </p:spTree>
    <p:extLst>
      <p:ext uri="{BB962C8B-B14F-4D97-AF65-F5344CB8AC3E}">
        <p14:creationId xmlns:p14="http://schemas.microsoft.com/office/powerpoint/2010/main" val="4181371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Rapid turnaround as circumstances change</a:t>
            </a:r>
          </a:p>
          <a:p>
            <a:r>
              <a:rPr lang="en-CA" dirty="0"/>
              <a:t>Uptime and minimal IT disruption (when changing solutions)</a:t>
            </a:r>
          </a:p>
          <a:p>
            <a:r>
              <a:rPr lang="en-CA" dirty="0"/>
              <a:t>Quickly scale up (or down) to meet unplanned demand</a:t>
            </a:r>
          </a:p>
          <a:p>
            <a:r>
              <a:rPr lang="en-CA" dirty="0"/>
              <a:t>Integration needs (off-shelf or custom)</a:t>
            </a:r>
          </a:p>
          <a:p>
            <a:r>
              <a:rPr lang="en-CA" dirty="0"/>
              <a:t>Some, all, or other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45F74E-9883-4A09-86E8-02392C851C70}" type="slidenum">
              <a:rPr kumimoji="0" lang="en-US" sz="1200" b="0" i="0" u="none" strike="noStrike" kern="1200" cap="none" spc="0" normalizeH="0" baseline="0" noProof="0" smtClean="0">
                <a:ln>
                  <a:noFill/>
                </a:ln>
                <a:solidFill>
                  <a:prstClr val="black"/>
                </a:solidFill>
                <a:effectLst/>
                <a:uLnTx/>
                <a:uFillTx/>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ea typeface="ＭＳ Ｐゴシック" charset="0"/>
            </a:endParaRPr>
          </a:p>
        </p:txBody>
      </p:sp>
    </p:spTree>
    <p:extLst>
      <p:ext uri="{BB962C8B-B14F-4D97-AF65-F5344CB8AC3E}">
        <p14:creationId xmlns:p14="http://schemas.microsoft.com/office/powerpoint/2010/main" val="3624106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435D5-C09E-47F5-B56F-8DECA80EF112}" type="slidenum">
              <a:rPr lang="en-US" smtClean="0"/>
              <a:pPr/>
              <a:t>27</a:t>
            </a:fld>
            <a:endParaRPr lang="en-US" dirty="0"/>
          </a:p>
        </p:txBody>
      </p:sp>
    </p:spTree>
    <p:extLst>
      <p:ext uri="{BB962C8B-B14F-4D97-AF65-F5344CB8AC3E}">
        <p14:creationId xmlns:p14="http://schemas.microsoft.com/office/powerpoint/2010/main" val="938219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435D5-C09E-47F5-B56F-8DECA80EF112}" type="slidenum">
              <a:rPr lang="en-US" smtClean="0"/>
              <a:pPr/>
              <a:t>28</a:t>
            </a:fld>
            <a:endParaRPr lang="en-US" dirty="0"/>
          </a:p>
        </p:txBody>
      </p:sp>
    </p:spTree>
    <p:extLst>
      <p:ext uri="{BB962C8B-B14F-4D97-AF65-F5344CB8AC3E}">
        <p14:creationId xmlns:p14="http://schemas.microsoft.com/office/powerpoint/2010/main" val="692839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solidFill>
                  <a:schemeClr val="bg2">
                    <a:lumMod val="40000"/>
                    <a:lumOff val="60000"/>
                  </a:schemeClr>
                </a:solidFill>
                <a:latin typeface="Trebuchet MS"/>
                <a:cs typeface="Trebuchet MS"/>
              </a:rPr>
              <a:t>Let’s keep it simple:</a:t>
            </a:r>
          </a:p>
          <a:p>
            <a:endParaRPr lang="en-US" sz="800" b="1" dirty="0">
              <a:solidFill>
                <a:schemeClr val="bg2">
                  <a:lumMod val="40000"/>
                  <a:lumOff val="60000"/>
                </a:schemeClr>
              </a:solidFill>
              <a:latin typeface="Trebuchet MS"/>
              <a:cs typeface="Trebuchet MS"/>
            </a:endParaRPr>
          </a:p>
          <a:p>
            <a:r>
              <a:rPr lang="en-US" sz="1200" dirty="0">
                <a:solidFill>
                  <a:schemeClr val="bg2">
                    <a:lumMod val="40000"/>
                    <a:lumOff val="60000"/>
                  </a:schemeClr>
                </a:solidFill>
                <a:latin typeface="Trebuchet MS"/>
                <a:cs typeface="Trebuchet MS"/>
              </a:rPr>
              <a:t>Regardless of the type of business or, what’s happening in the world, businesses must enable communication </a:t>
            </a:r>
            <a:r>
              <a:rPr lang="en-US" sz="1200" b="1" dirty="0">
                <a:solidFill>
                  <a:srgbClr val="A2D24A"/>
                </a:solidFill>
                <a:latin typeface="Trebuchet MS"/>
                <a:cs typeface="Trebuchet MS"/>
              </a:rPr>
              <a:t>2</a:t>
            </a:r>
            <a:r>
              <a:rPr lang="en-US" sz="1200" dirty="0">
                <a:solidFill>
                  <a:schemeClr val="bg2">
                    <a:lumMod val="40000"/>
                    <a:lumOff val="60000"/>
                  </a:schemeClr>
                </a:solidFill>
                <a:latin typeface="Trebuchet MS"/>
                <a:cs typeface="Trebuchet MS"/>
              </a:rPr>
              <a:t> types of communications</a:t>
            </a:r>
            <a:endParaRPr lang="en-US" sz="1600" dirty="0">
              <a:solidFill>
                <a:schemeClr val="bg2">
                  <a:lumMod val="40000"/>
                  <a:lumOff val="60000"/>
                </a:schemeClr>
              </a:solidFill>
              <a:latin typeface="Trebuchet MS"/>
              <a:cs typeface="Trebuchet MS"/>
            </a:endParaRPr>
          </a:p>
          <a:p>
            <a:endParaRPr lang="en-US" dirty="0"/>
          </a:p>
          <a:p>
            <a:pPr marL="457200" indent="-457200">
              <a:spcAft>
                <a:spcPts val="1200"/>
              </a:spcAft>
              <a:buFontTx/>
              <a:buAutoNum type="arabicPeriod"/>
            </a:pPr>
            <a:r>
              <a:rPr lang="en-US" sz="1200" dirty="0">
                <a:solidFill>
                  <a:schemeClr val="bg1">
                    <a:lumMod val="85000"/>
                  </a:schemeClr>
                </a:solidFill>
                <a:cs typeface="Trebuchet MS"/>
              </a:rPr>
              <a:t>Collaboration between your </a:t>
            </a:r>
            <a:r>
              <a:rPr lang="en-US" sz="1200" b="1" dirty="0">
                <a:solidFill>
                  <a:srgbClr val="92D050"/>
                </a:solidFill>
                <a:cs typeface="Trebuchet MS"/>
              </a:rPr>
              <a:t>employees</a:t>
            </a:r>
          </a:p>
          <a:p>
            <a:pPr marL="457200" indent="-457200">
              <a:spcAft>
                <a:spcPts val="1200"/>
              </a:spcAft>
              <a:buAutoNum type="arabicPeriod"/>
            </a:pPr>
            <a:r>
              <a:rPr lang="en-US" sz="1200" dirty="0">
                <a:solidFill>
                  <a:schemeClr val="bg1">
                    <a:lumMod val="85000"/>
                  </a:schemeClr>
                </a:solidFill>
                <a:cs typeface="Trebuchet MS"/>
              </a:rPr>
              <a:t>Connection between your </a:t>
            </a:r>
            <a:r>
              <a:rPr lang="en-US" sz="1200" b="1" dirty="0">
                <a:solidFill>
                  <a:srgbClr val="92D050"/>
                </a:solidFill>
                <a:cs typeface="Trebuchet MS"/>
              </a:rPr>
              <a:t>business</a:t>
            </a:r>
            <a:r>
              <a:rPr lang="en-US" sz="1200" dirty="0">
                <a:solidFill>
                  <a:schemeClr val="bg1">
                    <a:lumMod val="85000"/>
                  </a:schemeClr>
                </a:solidFill>
                <a:cs typeface="Trebuchet MS"/>
              </a:rPr>
              <a:t> and your </a:t>
            </a:r>
            <a:r>
              <a:rPr lang="en-US" sz="1200" b="1" dirty="0">
                <a:solidFill>
                  <a:srgbClr val="92D050"/>
                </a:solidFill>
                <a:cs typeface="Trebuchet MS"/>
              </a:rPr>
              <a:t>customers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45F74E-9883-4A09-86E8-02392C851C70}" type="slidenum">
              <a:rPr kumimoji="0" lang="en-US" sz="1200" b="0" i="0" u="none" strike="noStrike" kern="1200" cap="none" spc="0" normalizeH="0" baseline="0" noProof="0" smtClean="0">
                <a:ln>
                  <a:noFill/>
                </a:ln>
                <a:solidFill>
                  <a:prstClr val="black"/>
                </a:solidFill>
                <a:effectLst/>
                <a:uLnTx/>
                <a:uFillTx/>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ea typeface="ＭＳ Ｐゴシック" charset="0"/>
            </a:endParaRPr>
          </a:p>
        </p:txBody>
      </p:sp>
    </p:spTree>
    <p:extLst>
      <p:ext uri="{BB962C8B-B14F-4D97-AF65-F5344CB8AC3E}">
        <p14:creationId xmlns:p14="http://schemas.microsoft.com/office/powerpoint/2010/main" val="451629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to </a:t>
            </a:r>
            <a:r>
              <a:rPr lang="en-US" dirty="0" err="1"/>
              <a:t>elevaoe</a:t>
            </a:r>
            <a:r>
              <a:rPr lang="en-US" dirty="0"/>
              <a:t> your </a:t>
            </a:r>
            <a:r>
              <a:rPr lang="en-US" dirty="0" err="1"/>
              <a:t>coneversation</a:t>
            </a:r>
            <a:r>
              <a:rPr lang="en-US" dirty="0"/>
              <a:t> beyond the IT folks. </a:t>
            </a:r>
          </a:p>
          <a:p>
            <a:endParaRPr lang="en-US" dirty="0"/>
          </a:p>
          <a:p>
            <a:endParaRPr lang="en-US" dirty="0"/>
          </a:p>
          <a:p>
            <a:r>
              <a:rPr lang="en-US" dirty="0"/>
              <a:t>Here is what is happening and who is buying </a:t>
            </a:r>
            <a:r>
              <a:rPr lang="en-US" dirty="0" err="1"/>
              <a:t>ti</a:t>
            </a:r>
            <a:endParaRPr lang="en-US" dirty="0"/>
          </a:p>
        </p:txBody>
      </p:sp>
      <p:sp>
        <p:nvSpPr>
          <p:cNvPr id="4" name="Slide Number Placeholder 3"/>
          <p:cNvSpPr>
            <a:spLocks noGrp="1"/>
          </p:cNvSpPr>
          <p:nvPr>
            <p:ph type="sldNum" sz="quarter" idx="5"/>
          </p:nvPr>
        </p:nvSpPr>
        <p:spPr/>
        <p:txBody>
          <a:bodyPr/>
          <a:lstStyle/>
          <a:p>
            <a:fld id="{F3A435D5-C09E-47F5-B56F-8DECA80EF112}" type="slidenum">
              <a:rPr lang="en-US" smtClean="0"/>
              <a:pPr/>
              <a:t>7</a:t>
            </a:fld>
            <a:endParaRPr lang="en-US"/>
          </a:p>
        </p:txBody>
      </p:sp>
    </p:spTree>
    <p:extLst>
      <p:ext uri="{BB962C8B-B14F-4D97-AF65-F5344CB8AC3E}">
        <p14:creationId xmlns:p14="http://schemas.microsoft.com/office/powerpoint/2010/main" val="3368010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435D5-C09E-47F5-B56F-8DECA80EF112}" type="slidenum">
              <a:rPr lang="en-US" smtClean="0"/>
              <a:pPr/>
              <a:t>8</a:t>
            </a:fld>
            <a:endParaRPr lang="en-US"/>
          </a:p>
        </p:txBody>
      </p:sp>
    </p:spTree>
    <p:extLst>
      <p:ext uri="{BB962C8B-B14F-4D97-AF65-F5344CB8AC3E}">
        <p14:creationId xmlns:p14="http://schemas.microsoft.com/office/powerpoint/2010/main" val="389487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-Getting callers to the right people (IVR, routing)</a:t>
            </a:r>
          </a:p>
          <a:p>
            <a:r>
              <a:rPr lang="en-CA" dirty="0"/>
              <a:t>-Knowing how well we’re serving customers (monitoring and dashboards)</a:t>
            </a:r>
          </a:p>
          <a:p>
            <a:r>
              <a:rPr lang="en-CA" dirty="0"/>
              <a:t>-Being able to review interactions in depth and correct issues (recordings, reporting)</a:t>
            </a:r>
          </a:p>
          <a:p>
            <a:r>
              <a:rPr lang="en-CA" dirty="0"/>
              <a:t>-Outreach to customers – they don’t always call in (outbound capability, </a:t>
            </a:r>
            <a:r>
              <a:rPr lang="en-CA" dirty="0" err="1"/>
              <a:t>Dynotes</a:t>
            </a:r>
            <a:r>
              <a:rPr lang="en-CA" dirty="0"/>
              <a:t>, power dialing)</a:t>
            </a:r>
          </a:p>
          <a:p>
            <a:r>
              <a:rPr lang="en-CA" dirty="0"/>
              <a:t>-Scheduling and managing our own people (WFM)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45F74E-9883-4A09-86E8-02392C851C70}" type="slidenum">
              <a:rPr kumimoji="0" lang="en-US" sz="1200" b="0" i="0" u="none" strike="noStrike" kern="1200" cap="none" spc="0" normalizeH="0" baseline="0" noProof="0" smtClean="0">
                <a:ln>
                  <a:noFill/>
                </a:ln>
                <a:solidFill>
                  <a:prstClr val="black"/>
                </a:solidFill>
                <a:effectLst/>
                <a:uLnTx/>
                <a:uFillTx/>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ea typeface="ＭＳ Ｐゴシック" charset="0"/>
            </a:endParaRPr>
          </a:p>
        </p:txBody>
      </p:sp>
    </p:spTree>
    <p:extLst>
      <p:ext uri="{BB962C8B-B14F-4D97-AF65-F5344CB8AC3E}">
        <p14:creationId xmlns:p14="http://schemas.microsoft.com/office/powerpoint/2010/main" val="218165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solidFill>
                  <a:schemeClr val="bg2">
                    <a:lumMod val="40000"/>
                    <a:lumOff val="60000"/>
                  </a:schemeClr>
                </a:solidFill>
                <a:latin typeface="Trebuchet MS"/>
                <a:cs typeface="Trebuchet MS"/>
              </a:rPr>
              <a:t>Let’s keep it simple:</a:t>
            </a:r>
          </a:p>
          <a:p>
            <a:endParaRPr lang="en-US" sz="800" b="1" dirty="0">
              <a:solidFill>
                <a:schemeClr val="bg2">
                  <a:lumMod val="40000"/>
                  <a:lumOff val="60000"/>
                </a:schemeClr>
              </a:solidFill>
              <a:latin typeface="Trebuchet MS"/>
              <a:cs typeface="Trebuchet MS"/>
            </a:endParaRPr>
          </a:p>
          <a:p>
            <a:r>
              <a:rPr lang="en-US" sz="1200" dirty="0">
                <a:solidFill>
                  <a:schemeClr val="bg2">
                    <a:lumMod val="40000"/>
                    <a:lumOff val="60000"/>
                  </a:schemeClr>
                </a:solidFill>
                <a:latin typeface="Trebuchet MS"/>
                <a:cs typeface="Trebuchet MS"/>
              </a:rPr>
              <a:t>Regardless of the type of business or, what’s happening in the world, businesses must enable communication </a:t>
            </a:r>
            <a:r>
              <a:rPr lang="en-US" sz="1200" b="1" dirty="0">
                <a:solidFill>
                  <a:srgbClr val="A2D24A"/>
                </a:solidFill>
                <a:latin typeface="Trebuchet MS"/>
                <a:cs typeface="Trebuchet MS"/>
              </a:rPr>
              <a:t>2</a:t>
            </a:r>
            <a:r>
              <a:rPr lang="en-US" sz="1200" dirty="0">
                <a:solidFill>
                  <a:schemeClr val="bg2">
                    <a:lumMod val="40000"/>
                    <a:lumOff val="60000"/>
                  </a:schemeClr>
                </a:solidFill>
                <a:latin typeface="Trebuchet MS"/>
                <a:cs typeface="Trebuchet MS"/>
              </a:rPr>
              <a:t> types of communications</a:t>
            </a:r>
            <a:endParaRPr lang="en-US" sz="1600" dirty="0">
              <a:solidFill>
                <a:schemeClr val="bg2">
                  <a:lumMod val="40000"/>
                  <a:lumOff val="60000"/>
                </a:schemeClr>
              </a:solidFill>
              <a:latin typeface="Trebuchet MS"/>
              <a:cs typeface="Trebuchet MS"/>
            </a:endParaRPr>
          </a:p>
          <a:p>
            <a:endParaRPr lang="en-US" dirty="0"/>
          </a:p>
          <a:p>
            <a:pPr marL="457200" indent="-457200">
              <a:spcAft>
                <a:spcPts val="1200"/>
              </a:spcAft>
              <a:buFontTx/>
              <a:buAutoNum type="arabicPeriod"/>
            </a:pPr>
            <a:r>
              <a:rPr lang="en-US" sz="1200" dirty="0">
                <a:solidFill>
                  <a:schemeClr val="bg1">
                    <a:lumMod val="85000"/>
                  </a:schemeClr>
                </a:solidFill>
                <a:cs typeface="Trebuchet MS"/>
              </a:rPr>
              <a:t>Collaboration between your </a:t>
            </a:r>
            <a:r>
              <a:rPr lang="en-US" sz="1200" b="1" dirty="0">
                <a:solidFill>
                  <a:srgbClr val="92D050"/>
                </a:solidFill>
                <a:cs typeface="Trebuchet MS"/>
              </a:rPr>
              <a:t>employees</a:t>
            </a:r>
          </a:p>
          <a:p>
            <a:pPr marL="457200" indent="-457200">
              <a:spcAft>
                <a:spcPts val="1200"/>
              </a:spcAft>
              <a:buAutoNum type="arabicPeriod"/>
            </a:pPr>
            <a:r>
              <a:rPr lang="en-US" sz="1200" dirty="0">
                <a:solidFill>
                  <a:schemeClr val="bg1">
                    <a:lumMod val="85000"/>
                  </a:schemeClr>
                </a:solidFill>
                <a:cs typeface="Trebuchet MS"/>
              </a:rPr>
              <a:t>Connection between your </a:t>
            </a:r>
            <a:r>
              <a:rPr lang="en-US" sz="1200" b="1" dirty="0">
                <a:solidFill>
                  <a:srgbClr val="92D050"/>
                </a:solidFill>
                <a:cs typeface="Trebuchet MS"/>
              </a:rPr>
              <a:t>business</a:t>
            </a:r>
            <a:r>
              <a:rPr lang="en-US" sz="1200" dirty="0">
                <a:solidFill>
                  <a:schemeClr val="bg1">
                    <a:lumMod val="85000"/>
                  </a:schemeClr>
                </a:solidFill>
                <a:cs typeface="Trebuchet MS"/>
              </a:rPr>
              <a:t> and your </a:t>
            </a:r>
            <a:r>
              <a:rPr lang="en-US" sz="1200" b="1" dirty="0">
                <a:solidFill>
                  <a:srgbClr val="92D050"/>
                </a:solidFill>
                <a:cs typeface="Trebuchet MS"/>
              </a:rPr>
              <a:t>customers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45F74E-9883-4A09-86E8-02392C851C70}" type="slidenum">
              <a:rPr kumimoji="0" lang="en-US" sz="1200" b="0" i="0" u="none" strike="noStrike" kern="1200" cap="none" spc="0" normalizeH="0" baseline="0" noProof="0" smtClean="0">
                <a:ln>
                  <a:noFill/>
                </a:ln>
                <a:solidFill>
                  <a:prstClr val="black"/>
                </a:solidFill>
                <a:effectLst/>
                <a:uLnTx/>
                <a:uFillTx/>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ea typeface="ＭＳ Ｐゴシック" charset="0"/>
              <a:cs typeface="+mn-cs"/>
            </a:endParaRPr>
          </a:p>
        </p:txBody>
      </p:sp>
    </p:spTree>
    <p:extLst>
      <p:ext uri="{BB962C8B-B14F-4D97-AF65-F5344CB8AC3E}">
        <p14:creationId xmlns:p14="http://schemas.microsoft.com/office/powerpoint/2010/main" val="244687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435D5-C09E-47F5-B56F-8DECA80EF112}" type="slidenum">
              <a:rPr lang="en-US" smtClean="0"/>
              <a:pPr/>
              <a:t>11</a:t>
            </a:fld>
            <a:endParaRPr lang="en-US"/>
          </a:p>
        </p:txBody>
      </p:sp>
    </p:spTree>
    <p:extLst>
      <p:ext uri="{BB962C8B-B14F-4D97-AF65-F5344CB8AC3E}">
        <p14:creationId xmlns:p14="http://schemas.microsoft.com/office/powerpoint/2010/main" val="19520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A435D5-C09E-47F5-B56F-8DECA80EF112}" type="slidenum">
              <a:rPr lang="en-US" smtClean="0"/>
              <a:pPr/>
              <a:t>12</a:t>
            </a:fld>
            <a:endParaRPr lang="en-US"/>
          </a:p>
        </p:txBody>
      </p:sp>
    </p:spTree>
    <p:extLst>
      <p:ext uri="{BB962C8B-B14F-4D97-AF65-F5344CB8AC3E}">
        <p14:creationId xmlns:p14="http://schemas.microsoft.com/office/powerpoint/2010/main" val="275439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62513" y="288511"/>
            <a:ext cx="10707403" cy="1036850"/>
          </a:xfrm>
        </p:spPr>
        <p:txBody>
          <a:bodyPr/>
          <a:lstStyle/>
          <a:p>
            <a:r>
              <a:rPr lang="en-US" dirty="0"/>
              <a:t>Click to edit Master title style</a:t>
            </a:r>
          </a:p>
        </p:txBody>
      </p:sp>
      <p:sp>
        <p:nvSpPr>
          <p:cNvPr id="3" name="Content Placeholder 2"/>
          <p:cNvSpPr>
            <a:spLocks noGrp="1"/>
          </p:cNvSpPr>
          <p:nvPr>
            <p:ph idx="1" hasCustomPrompt="1"/>
          </p:nvPr>
        </p:nvSpPr>
        <p:spPr>
          <a:xfrm>
            <a:off x="1035665" y="1629193"/>
            <a:ext cx="10634251" cy="4343400"/>
          </a:xfrm>
        </p:spPr>
        <p:txBody>
          <a:bodyPr/>
          <a:lstStyle>
            <a:lvl1pPr>
              <a:lnSpc>
                <a:spcPct val="100000"/>
              </a:lnSpc>
              <a:spcBef>
                <a:spcPts val="375"/>
              </a:spcBef>
              <a:defRPr/>
            </a:lvl1pPr>
            <a:lvl2pPr>
              <a:lnSpc>
                <a:spcPct val="100000"/>
              </a:lnSpc>
              <a:spcBef>
                <a:spcPts val="150"/>
              </a:spcBef>
              <a:defRPr>
                <a:solidFill>
                  <a:schemeClr val="tx2"/>
                </a:solidFill>
              </a:defRPr>
            </a:lvl2pPr>
            <a:lvl3pPr>
              <a:lnSpc>
                <a:spcPct val="100000"/>
              </a:lnSpc>
              <a:spcBef>
                <a:spcPts val="150"/>
              </a:spcBef>
              <a:defRPr>
                <a:solidFill>
                  <a:schemeClr val="tx2"/>
                </a:solidFill>
              </a:defRPr>
            </a:lvl3pPr>
            <a:lvl4pPr>
              <a:lnSpc>
                <a:spcPct val="100000"/>
              </a:lnSpc>
              <a:spcBef>
                <a:spcPts val="375"/>
              </a:spcBef>
              <a:defRPr>
                <a:solidFill>
                  <a:schemeClr val="tx2"/>
                </a:solidFill>
              </a:defRPr>
            </a:lvl4pPr>
            <a:lvl5pPr>
              <a:lnSpc>
                <a:spcPct val="100000"/>
              </a:lnSpc>
              <a:spcBef>
                <a:spcPts val="375"/>
              </a:spcBef>
              <a:defRPr>
                <a:solidFill>
                  <a:schemeClr val="tx2"/>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9631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1" y="0"/>
            <a:ext cx="3762979"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7" name="Freeform 6"/>
          <p:cNvSpPr>
            <a:spLocks/>
          </p:cNvSpPr>
          <p:nvPr/>
        </p:nvSpPr>
        <p:spPr bwMode="auto">
          <a:xfrm>
            <a:off x="8145386"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68580" tIns="34290" rIns="68580" bIns="34290" numCol="1" anchor="t" anchorCtr="0" compatLnSpc="1">
            <a:prstTxWarp prst="textNoShape">
              <a:avLst/>
            </a:prstTxWarp>
          </a:bodyPr>
          <a:lstStyle/>
          <a:p>
            <a:pPr lvl="0"/>
            <a:endParaRPr lang="en-US" sz="135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68580" tIns="34290" rIns="68580" bIns="34290" numCol="1" anchor="t" anchorCtr="0" compatLnSpc="1">
            <a:prstTxWarp prst="textNoShape">
              <a:avLst/>
            </a:prstTxWarp>
          </a:bodyPr>
          <a:lstStyle/>
          <a:p>
            <a:pPr lvl="0"/>
            <a:endParaRPr lang="en-US" sz="1350"/>
          </a:p>
        </p:txBody>
      </p:sp>
      <p:sp>
        <p:nvSpPr>
          <p:cNvPr id="2" name="Title 1"/>
          <p:cNvSpPr>
            <a:spLocks noGrp="1"/>
          </p:cNvSpPr>
          <p:nvPr>
            <p:ph type="ctrTitle"/>
          </p:nvPr>
        </p:nvSpPr>
        <p:spPr>
          <a:xfrm>
            <a:off x="1405916" y="5139557"/>
            <a:ext cx="6400800" cy="807836"/>
          </a:xfrm>
        </p:spPr>
        <p:txBody>
          <a:bodyPr anchor="b">
            <a:normAutofit/>
          </a:bodyPr>
          <a:lstStyle>
            <a:lvl1pPr algn="r">
              <a:defRPr sz="3000">
                <a:solidFill>
                  <a:schemeClr val="tx2"/>
                </a:solidFill>
              </a:defRPr>
            </a:lvl1pPr>
          </a:lstStyle>
          <a:p>
            <a:r>
              <a:rPr lang="en-US" dirty="0"/>
              <a:t>Click to edit Master title style</a:t>
            </a:r>
          </a:p>
        </p:txBody>
      </p:sp>
      <p:pic>
        <p:nvPicPr>
          <p:cNvPr id="5" name="Picture 4" descr="Logo&#10;&#10;Description automatically generated">
            <a:extLst>
              <a:ext uri="{FF2B5EF4-FFF2-40B4-BE49-F238E27FC236}">
                <a16:creationId xmlns:a16="http://schemas.microsoft.com/office/drawing/2014/main" id="{6C9913CA-053A-5046-87FB-ADDA9F4D6119}"/>
              </a:ext>
            </a:extLst>
          </p:cNvPr>
          <p:cNvPicPr>
            <a:picLocks noChangeAspect="1"/>
          </p:cNvPicPr>
          <p:nvPr userDrawn="1"/>
        </p:nvPicPr>
        <p:blipFill>
          <a:blip r:embed="rId2"/>
          <a:stretch>
            <a:fillRect/>
          </a:stretch>
        </p:blipFill>
        <p:spPr>
          <a:xfrm>
            <a:off x="3762554" y="1692164"/>
            <a:ext cx="4366122" cy="3373821"/>
          </a:xfrm>
          <a:prstGeom prst="rect">
            <a:avLst/>
          </a:prstGeom>
        </p:spPr>
      </p:pic>
    </p:spTree>
    <p:extLst>
      <p:ext uri="{BB962C8B-B14F-4D97-AF65-F5344CB8AC3E}">
        <p14:creationId xmlns:p14="http://schemas.microsoft.com/office/powerpoint/2010/main" val="251169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1" name="Freeform 6"/>
          <p:cNvSpPr>
            <a:spLocks/>
          </p:cNvSpPr>
          <p:nvPr/>
        </p:nvSpPr>
        <p:spPr bwMode="auto">
          <a:xfrm>
            <a:off x="6256869"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68580" tIns="34290" rIns="68580" bIns="34290" numCol="1" anchor="t" anchorCtr="0" compatLnSpc="1">
            <a:prstTxWarp prst="textNoShape">
              <a:avLst/>
            </a:prstTxWarp>
          </a:bodyPr>
          <a:lstStyle/>
          <a:p>
            <a:pPr lvl="0"/>
            <a:endParaRPr lang="en-US" sz="1350"/>
          </a:p>
        </p:txBody>
      </p:sp>
      <p:sp>
        <p:nvSpPr>
          <p:cNvPr id="12" name="Freeform 7"/>
          <p:cNvSpPr>
            <a:spLocks/>
          </p:cNvSpPr>
          <p:nvPr userDrawn="1"/>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68580" tIns="34290" rIns="68580" bIns="34290" numCol="1" anchor="t" anchorCtr="0" compatLnSpc="1">
            <a:prstTxWarp prst="textNoShape">
              <a:avLst/>
            </a:prstTxWarp>
          </a:bodyPr>
          <a:lstStyle/>
          <a:p>
            <a:pPr lvl="0"/>
            <a:endParaRPr lang="en-US" sz="1350"/>
          </a:p>
        </p:txBody>
      </p:sp>
      <p:sp>
        <p:nvSpPr>
          <p:cNvPr id="2" name="Title 1"/>
          <p:cNvSpPr>
            <a:spLocks noGrp="1"/>
          </p:cNvSpPr>
          <p:nvPr>
            <p:ph type="ctrTitle" hasCustomPrompt="1"/>
          </p:nvPr>
        </p:nvSpPr>
        <p:spPr>
          <a:xfrm>
            <a:off x="1708575" y="4979159"/>
            <a:ext cx="3868067" cy="1684399"/>
          </a:xfrm>
        </p:spPr>
        <p:txBody>
          <a:bodyPr anchor="b">
            <a:normAutofit/>
          </a:bodyPr>
          <a:lstStyle>
            <a:lvl1pPr algn="l">
              <a:defRPr sz="3000">
                <a:solidFill>
                  <a:schemeClr val="tx2"/>
                </a:solidFill>
              </a:defRPr>
            </a:lvl1pPr>
          </a:lstStyle>
          <a:p>
            <a:br>
              <a:rPr lang="en-US" dirty="0"/>
            </a:b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4"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100">
                <a:solidFill>
                  <a:schemeClr val="bg1"/>
                </a:solidFill>
              </a:defRPr>
            </a:lvl1pPr>
          </a:lstStyle>
          <a:p>
            <a:r>
              <a:rPr lang="en-US"/>
              <a:t>Click icon to add picture</a:t>
            </a:r>
          </a:p>
        </p:txBody>
      </p:sp>
      <p:pic>
        <p:nvPicPr>
          <p:cNvPr id="8" name="Picture 7" descr="Logo&#10;&#10;Description automatically generated">
            <a:extLst>
              <a:ext uri="{FF2B5EF4-FFF2-40B4-BE49-F238E27FC236}">
                <a16:creationId xmlns:a16="http://schemas.microsoft.com/office/drawing/2014/main" id="{002F6E31-6977-464B-84A4-30CA297113D1}"/>
              </a:ext>
            </a:extLst>
          </p:cNvPr>
          <p:cNvPicPr>
            <a:picLocks noChangeAspect="1"/>
          </p:cNvPicPr>
          <p:nvPr userDrawn="1"/>
        </p:nvPicPr>
        <p:blipFill>
          <a:blip r:embed="rId2"/>
          <a:stretch>
            <a:fillRect/>
          </a:stretch>
        </p:blipFill>
        <p:spPr>
          <a:xfrm>
            <a:off x="1210520" y="1605339"/>
            <a:ext cx="4366122" cy="3373821"/>
          </a:xfrm>
          <a:prstGeom prst="rect">
            <a:avLst/>
          </a:prstGeom>
        </p:spPr>
      </p:pic>
    </p:spTree>
    <p:extLst>
      <p:ext uri="{BB962C8B-B14F-4D97-AF65-F5344CB8AC3E}">
        <p14:creationId xmlns:p14="http://schemas.microsoft.com/office/powerpoint/2010/main" val="103922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 name="Freeform 6"/>
          <p:cNvSpPr>
            <a:spLocks/>
          </p:cNvSpPr>
          <p:nvPr/>
        </p:nvSpPr>
        <p:spPr bwMode="auto">
          <a:xfrm>
            <a:off x="9237133"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68580" tIns="34290" rIns="68580" bIns="34290" numCol="1" anchor="t" anchorCtr="0" compatLnSpc="1">
            <a:prstTxWarp prst="textNoShape">
              <a:avLst/>
            </a:prstTxWarp>
          </a:bodyPr>
          <a:lstStyle/>
          <a:p>
            <a:pPr lvl="0"/>
            <a:endParaRPr lang="en-US" sz="135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68580" tIns="34290" rIns="68580" bIns="34290" numCol="1" anchor="t" anchorCtr="0" compatLnSpc="1">
            <a:prstTxWarp prst="textNoShape">
              <a:avLst/>
            </a:prstTxWarp>
          </a:bodyPr>
          <a:lstStyle/>
          <a:p>
            <a:pPr lvl="0"/>
            <a:endParaRPr lang="en-US" sz="135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68580" tIns="34290" rIns="68580" bIns="34290" numCol="1" anchor="t" anchorCtr="0" compatLnSpc="1">
            <a:prstTxWarp prst="textNoShape">
              <a:avLst/>
            </a:prstTxWarp>
          </a:bodyPr>
          <a:lstStyle/>
          <a:p>
            <a:pPr lvl="0"/>
            <a:endParaRPr lang="en-US" sz="1350"/>
          </a:p>
        </p:txBody>
      </p:sp>
      <p:sp>
        <p:nvSpPr>
          <p:cNvPr id="2" name="Title 1"/>
          <p:cNvSpPr>
            <a:spLocks noGrp="1"/>
          </p:cNvSpPr>
          <p:nvPr>
            <p:ph type="title"/>
          </p:nvPr>
        </p:nvSpPr>
        <p:spPr>
          <a:xfrm>
            <a:off x="1295399" y="2914650"/>
            <a:ext cx="8046720" cy="1557338"/>
          </a:xfrm>
        </p:spPr>
        <p:txBody>
          <a:bodyPr anchor="b">
            <a:normAutofit/>
          </a:bodyPr>
          <a:lstStyle>
            <a:lvl1pPr>
              <a:defRPr sz="24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1295398" y="4589465"/>
            <a:ext cx="8046719" cy="1011237"/>
          </a:xfrm>
        </p:spPr>
        <p:txBody>
          <a:bodyPr/>
          <a:lstStyle>
            <a:lvl1pPr marL="0" indent="0">
              <a:spcBef>
                <a:spcPts val="900"/>
              </a:spcBef>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6022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1326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1517" y="94337"/>
            <a:ext cx="9601200" cy="123503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54851" y="1481771"/>
            <a:ext cx="96012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7" name="Прямоугольник 14">
            <a:hlinkClick r:id="" action="ppaction://hlinkshowjump?jump=previousslide"/>
            <a:extLst>
              <a:ext uri="{FF2B5EF4-FFF2-40B4-BE49-F238E27FC236}">
                <a16:creationId xmlns:a16="http://schemas.microsoft.com/office/drawing/2014/main" id="{73231FDE-6B5A-B14C-90A2-00C28C68C9D6}"/>
              </a:ext>
            </a:extLst>
          </p:cNvPr>
          <p:cNvSpPr/>
          <p:nvPr userDrawn="1"/>
        </p:nvSpPr>
        <p:spPr>
          <a:xfrm>
            <a:off x="345252" y="9221724"/>
            <a:ext cx="291465" cy="471255"/>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p>
        </p:txBody>
      </p:sp>
      <p:sp>
        <p:nvSpPr>
          <p:cNvPr id="8" name="Прямоугольник 15">
            <a:hlinkClick r:id="" action="ppaction://hlinkshowjump?jump=nextslide"/>
            <a:extLst>
              <a:ext uri="{FF2B5EF4-FFF2-40B4-BE49-F238E27FC236}">
                <a16:creationId xmlns:a16="http://schemas.microsoft.com/office/drawing/2014/main" id="{CA1CE24C-1572-A74A-8298-26DFD8D19354}"/>
              </a:ext>
            </a:extLst>
          </p:cNvPr>
          <p:cNvSpPr/>
          <p:nvPr userDrawn="1"/>
        </p:nvSpPr>
        <p:spPr>
          <a:xfrm>
            <a:off x="345252" y="8668512"/>
            <a:ext cx="291465" cy="471255"/>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p>
        </p:txBody>
      </p:sp>
      <p:sp>
        <p:nvSpPr>
          <p:cNvPr id="10" name="Прямоугольник 14">
            <a:hlinkClick r:id="" action="ppaction://hlinkshowjump?jump=previousslide"/>
            <a:extLst>
              <a:ext uri="{FF2B5EF4-FFF2-40B4-BE49-F238E27FC236}">
                <a16:creationId xmlns:a16="http://schemas.microsoft.com/office/drawing/2014/main" id="{E8563B36-8CC1-E141-8477-02744B868783}"/>
              </a:ext>
            </a:extLst>
          </p:cNvPr>
          <p:cNvSpPr/>
          <p:nvPr userDrawn="1"/>
        </p:nvSpPr>
        <p:spPr>
          <a:xfrm>
            <a:off x="497652" y="9374124"/>
            <a:ext cx="291465" cy="471255"/>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p>
        </p:txBody>
      </p:sp>
      <p:sp>
        <p:nvSpPr>
          <p:cNvPr id="11" name="Прямоугольник 15">
            <a:hlinkClick r:id="" action="ppaction://hlinkshowjump?jump=nextslide"/>
            <a:extLst>
              <a:ext uri="{FF2B5EF4-FFF2-40B4-BE49-F238E27FC236}">
                <a16:creationId xmlns:a16="http://schemas.microsoft.com/office/drawing/2014/main" id="{9E5F3204-B104-AD42-98C9-81B60F70D32A}"/>
              </a:ext>
            </a:extLst>
          </p:cNvPr>
          <p:cNvSpPr/>
          <p:nvPr userDrawn="1"/>
        </p:nvSpPr>
        <p:spPr>
          <a:xfrm>
            <a:off x="497652" y="8820912"/>
            <a:ext cx="291465" cy="471255"/>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p>
        </p:txBody>
      </p:sp>
      <p:sp>
        <p:nvSpPr>
          <p:cNvPr id="12" name="Прямоугольник 14">
            <a:hlinkClick r:id="" action="ppaction://hlinkshowjump?jump=previousslide"/>
            <a:extLst>
              <a:ext uri="{FF2B5EF4-FFF2-40B4-BE49-F238E27FC236}">
                <a16:creationId xmlns:a16="http://schemas.microsoft.com/office/drawing/2014/main" id="{39B89464-AD0A-A840-93EE-971B19A7CE9A}"/>
              </a:ext>
            </a:extLst>
          </p:cNvPr>
          <p:cNvSpPr/>
          <p:nvPr userDrawn="1"/>
        </p:nvSpPr>
        <p:spPr>
          <a:xfrm>
            <a:off x="650052" y="9526524"/>
            <a:ext cx="291465" cy="471255"/>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p>
        </p:txBody>
      </p:sp>
      <p:sp>
        <p:nvSpPr>
          <p:cNvPr id="14" name="Прямоугольник 15">
            <a:hlinkClick r:id="" action="ppaction://hlinkshowjump?jump=nextslide"/>
            <a:extLst>
              <a:ext uri="{FF2B5EF4-FFF2-40B4-BE49-F238E27FC236}">
                <a16:creationId xmlns:a16="http://schemas.microsoft.com/office/drawing/2014/main" id="{9A9B8AFB-2FF5-434A-B1F0-CD1CC2764D11}"/>
              </a:ext>
            </a:extLst>
          </p:cNvPr>
          <p:cNvSpPr/>
          <p:nvPr userDrawn="1"/>
        </p:nvSpPr>
        <p:spPr>
          <a:xfrm>
            <a:off x="650052" y="8973312"/>
            <a:ext cx="291465" cy="471255"/>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p>
        </p:txBody>
      </p:sp>
      <p:sp>
        <p:nvSpPr>
          <p:cNvPr id="15" name="Прямоугольник 14">
            <a:hlinkClick r:id="" action="ppaction://hlinkshowjump?jump=previousslide"/>
            <a:extLst>
              <a:ext uri="{FF2B5EF4-FFF2-40B4-BE49-F238E27FC236}">
                <a16:creationId xmlns:a16="http://schemas.microsoft.com/office/drawing/2014/main" id="{55F21AC7-D3B4-424F-8158-F4FAE8C82FBD}"/>
              </a:ext>
            </a:extLst>
          </p:cNvPr>
          <p:cNvSpPr/>
          <p:nvPr userDrawn="1"/>
        </p:nvSpPr>
        <p:spPr>
          <a:xfrm>
            <a:off x="802452" y="9678924"/>
            <a:ext cx="291465" cy="471255"/>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p>
        </p:txBody>
      </p:sp>
      <p:sp>
        <p:nvSpPr>
          <p:cNvPr id="16" name="Прямоугольник 15">
            <a:hlinkClick r:id="" action="ppaction://hlinkshowjump?jump=nextslide"/>
            <a:extLst>
              <a:ext uri="{FF2B5EF4-FFF2-40B4-BE49-F238E27FC236}">
                <a16:creationId xmlns:a16="http://schemas.microsoft.com/office/drawing/2014/main" id="{158AAB56-75EF-C546-8D7A-BBA5A42341B9}"/>
              </a:ext>
            </a:extLst>
          </p:cNvPr>
          <p:cNvSpPr/>
          <p:nvPr userDrawn="1"/>
        </p:nvSpPr>
        <p:spPr>
          <a:xfrm>
            <a:off x="802452" y="9125712"/>
            <a:ext cx="291465" cy="471255"/>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p>
        </p:txBody>
      </p:sp>
      <p:sp>
        <p:nvSpPr>
          <p:cNvPr id="17" name="Прямоугольник 15">
            <a:hlinkClick r:id="" action="ppaction://hlinkshowjump?jump=nextslide"/>
            <a:extLst>
              <a:ext uri="{FF2B5EF4-FFF2-40B4-BE49-F238E27FC236}">
                <a16:creationId xmlns:a16="http://schemas.microsoft.com/office/drawing/2014/main" id="{B934E80F-309C-D740-8C2F-727EDDC90094}"/>
              </a:ext>
            </a:extLst>
          </p:cNvPr>
          <p:cNvSpPr/>
          <p:nvPr userDrawn="1"/>
        </p:nvSpPr>
        <p:spPr>
          <a:xfrm>
            <a:off x="954852" y="9278112"/>
            <a:ext cx="291465" cy="471255"/>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p>
        </p:txBody>
      </p:sp>
      <p:sp>
        <p:nvSpPr>
          <p:cNvPr id="18" name="Прямоугольник 14">
            <a:hlinkClick r:id="" action="ppaction://hlinkshowjump?jump=previousslide"/>
            <a:extLst>
              <a:ext uri="{FF2B5EF4-FFF2-40B4-BE49-F238E27FC236}">
                <a16:creationId xmlns:a16="http://schemas.microsoft.com/office/drawing/2014/main" id="{46EB7F3E-B01B-E342-B4BD-FF0B555EAAEF}"/>
              </a:ext>
            </a:extLst>
          </p:cNvPr>
          <p:cNvSpPr/>
          <p:nvPr userDrawn="1"/>
        </p:nvSpPr>
        <p:spPr>
          <a:xfrm>
            <a:off x="1107252" y="9983724"/>
            <a:ext cx="291465" cy="471255"/>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p>
        </p:txBody>
      </p:sp>
      <p:sp>
        <p:nvSpPr>
          <p:cNvPr id="19" name="Прямоугольник 15">
            <a:hlinkClick r:id="" action="ppaction://hlinkshowjump?jump=nextslide"/>
            <a:extLst>
              <a:ext uri="{FF2B5EF4-FFF2-40B4-BE49-F238E27FC236}">
                <a16:creationId xmlns:a16="http://schemas.microsoft.com/office/drawing/2014/main" id="{DEC8905D-825D-3843-8DBA-01D5F4783B29}"/>
              </a:ext>
            </a:extLst>
          </p:cNvPr>
          <p:cNvSpPr/>
          <p:nvPr userDrawn="1"/>
        </p:nvSpPr>
        <p:spPr>
          <a:xfrm>
            <a:off x="1107252" y="9430512"/>
            <a:ext cx="291465" cy="471255"/>
          </a:xfrm>
          <a:prstGeom prst="rect">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a:p>
        </p:txBody>
      </p:sp>
      <p:sp>
        <p:nvSpPr>
          <p:cNvPr id="21" name="Rectangle 20">
            <a:extLst>
              <a:ext uri="{FF2B5EF4-FFF2-40B4-BE49-F238E27FC236}">
                <a16:creationId xmlns:a16="http://schemas.microsoft.com/office/drawing/2014/main" id="{7C2FA839-6CD9-D543-853F-FAEC90C58E4F}"/>
              </a:ext>
            </a:extLst>
          </p:cNvPr>
          <p:cNvSpPr/>
          <p:nvPr userDrawn="1"/>
        </p:nvSpPr>
        <p:spPr>
          <a:xfrm>
            <a:off x="-8467" y="6466226"/>
            <a:ext cx="4981842" cy="4112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FC307D1F-93DE-9D4C-8F53-80052A6F6584}"/>
              </a:ext>
            </a:extLst>
          </p:cNvPr>
          <p:cNvSpPr/>
          <p:nvPr userDrawn="1"/>
        </p:nvSpPr>
        <p:spPr>
          <a:xfrm rot="5400000">
            <a:off x="-166908" y="704133"/>
            <a:ext cx="625787" cy="308907"/>
          </a:xfrm>
          <a:prstGeom prst="triangle">
            <a:avLst/>
          </a:prstGeom>
          <a:solidFill>
            <a:srgbClr val="E32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180DF1-CF1C-494E-940C-BC65D823320E}"/>
              </a:ext>
            </a:extLst>
          </p:cNvPr>
          <p:cNvSpPr/>
          <p:nvPr userDrawn="1"/>
        </p:nvSpPr>
        <p:spPr>
          <a:xfrm>
            <a:off x="3279914" y="6466226"/>
            <a:ext cx="8922025" cy="411233"/>
          </a:xfrm>
          <a:prstGeom prst="rect">
            <a:avLst/>
          </a:prstGeom>
          <a:solidFill>
            <a:srgbClr val="E32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White text on a black background&#10;&#10;Description automatically generated with medium confidence">
            <a:extLst>
              <a:ext uri="{FF2B5EF4-FFF2-40B4-BE49-F238E27FC236}">
                <a16:creationId xmlns:a16="http://schemas.microsoft.com/office/drawing/2014/main" id="{8D48CB6B-AE71-8243-B4BA-F893EB61DEFE}"/>
              </a:ext>
            </a:extLst>
          </p:cNvPr>
          <p:cNvPicPr>
            <a:picLocks noChangeAspect="1"/>
          </p:cNvPicPr>
          <p:nvPr userDrawn="1"/>
        </p:nvPicPr>
        <p:blipFill>
          <a:blip r:embed="rId7"/>
          <a:stretch>
            <a:fillRect/>
          </a:stretch>
        </p:blipFill>
        <p:spPr>
          <a:xfrm>
            <a:off x="3418162" y="6547757"/>
            <a:ext cx="1294655" cy="282038"/>
          </a:xfrm>
          <a:prstGeom prst="rect">
            <a:avLst/>
          </a:prstGeom>
        </p:spPr>
      </p:pic>
      <p:pic>
        <p:nvPicPr>
          <p:cNvPr id="26" name="Picture 25" descr="Text, logo&#10;&#10;Description automatically generated">
            <a:extLst>
              <a:ext uri="{FF2B5EF4-FFF2-40B4-BE49-F238E27FC236}">
                <a16:creationId xmlns:a16="http://schemas.microsoft.com/office/drawing/2014/main" id="{EE4102D7-5A1C-CD41-8BDE-743C197DFE5D}"/>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b="28428"/>
          <a:stretch/>
        </p:blipFill>
        <p:spPr>
          <a:xfrm>
            <a:off x="1093917" y="6418561"/>
            <a:ext cx="2102967" cy="411234"/>
          </a:xfrm>
          <a:prstGeom prst="rect">
            <a:avLst/>
          </a:prstGeom>
        </p:spPr>
      </p:pic>
    </p:spTree>
    <p:extLst>
      <p:ext uri="{BB962C8B-B14F-4D97-AF65-F5344CB8AC3E}">
        <p14:creationId xmlns:p14="http://schemas.microsoft.com/office/powerpoint/2010/main" val="4188423660"/>
      </p:ext>
    </p:extLst>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80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205740" indent="-205740" algn="l" defTabSz="685800" rtl="0" eaLnBrk="1" latinLnBrk="0" hangingPunct="1">
        <a:lnSpc>
          <a:spcPct val="90000"/>
        </a:lnSpc>
        <a:spcBef>
          <a:spcPts val="1350"/>
        </a:spcBef>
        <a:buFont typeface="Wingdings" pitchFamily="2" charset="2"/>
        <a:buChar char="§"/>
        <a:defRPr sz="2400" kern="1200">
          <a:solidFill>
            <a:schemeClr val="accent2"/>
          </a:solidFill>
          <a:latin typeface="Arial" panose="020B0604020202020204" pitchFamily="34" charset="0"/>
          <a:ea typeface="+mn-ea"/>
          <a:cs typeface="Arial" panose="020B0604020202020204" pitchFamily="34" charset="0"/>
        </a:defRPr>
      </a:lvl1pPr>
      <a:lvl2pPr marL="411480" indent="-171450" algn="l" defTabSz="685800" rtl="0" eaLnBrk="1" latinLnBrk="0" hangingPunct="1">
        <a:lnSpc>
          <a:spcPct val="90000"/>
        </a:lnSpc>
        <a:spcBef>
          <a:spcPts val="750"/>
        </a:spcBef>
        <a:buFont typeface=".AppleSystemUIFont"/>
        <a:buChar char="–"/>
        <a:defRPr sz="2000" kern="1200">
          <a:solidFill>
            <a:schemeClr val="accent2"/>
          </a:solidFill>
          <a:latin typeface="Arial" panose="020B0604020202020204" pitchFamily="34" charset="0"/>
          <a:ea typeface="+mn-ea"/>
          <a:cs typeface="Arial" panose="020B0604020202020204" pitchFamily="34" charset="0"/>
        </a:defRPr>
      </a:lvl2pPr>
      <a:lvl3pPr marL="617220" indent="-171450" algn="l" defTabSz="685800" rtl="0" eaLnBrk="1" latinLnBrk="0" hangingPunct="1">
        <a:lnSpc>
          <a:spcPct val="90000"/>
        </a:lnSpc>
        <a:spcBef>
          <a:spcPts val="600"/>
        </a:spcBef>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3pPr>
      <a:lvl4pPr marL="82296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99441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16586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33731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50876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68021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7"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omments" Target="../comments/comment4.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omments" Target="../comments/comment6.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hyperlink" Target="https://www.score.org/blog/small-business-customer-experience-how-get-it-right"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omments" Target="../comments/commen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43.jp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emf"/><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comments" Target="../comments/comment1.xml"/><Relationship Id="rId2" Type="http://schemas.openxmlformats.org/officeDocument/2006/relationships/notesSlide" Target="../notesSlides/notesSlide2.xml"/><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score.org/blog/small-business-customer-experience-how-get-it-righ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E8627BE-488A-1144-9482-18228AC110F2}"/>
              </a:ext>
            </a:extLst>
          </p:cNvPr>
          <p:cNvSpPr txBox="1"/>
          <p:nvPr/>
        </p:nvSpPr>
        <p:spPr>
          <a:xfrm>
            <a:off x="487580" y="1597366"/>
            <a:ext cx="6249689" cy="2800767"/>
          </a:xfrm>
          <a:prstGeom prst="rect">
            <a:avLst/>
          </a:prstGeom>
          <a:noFill/>
        </p:spPr>
        <p:txBody>
          <a:bodyPr wrap="square"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ts val="2000"/>
              </a:spcAft>
            </a:pPr>
            <a:r>
              <a:rPr lang="en-US" sz="4400" b="1" dirty="0">
                <a:solidFill>
                  <a:schemeClr val="bg2">
                    <a:lumMod val="10000"/>
                  </a:schemeClr>
                </a:solidFill>
                <a:latin typeface="Arial" panose="020B0604020202020204" pitchFamily="34" charset="0"/>
                <a:ea typeface="ＭＳ Ｐゴシック" charset="0"/>
                <a:cs typeface="Arial" panose="020B0604020202020204" pitchFamily="34" charset="0"/>
              </a:rPr>
              <a:t>Maintaining a Superior </a:t>
            </a:r>
            <a:br>
              <a:rPr lang="en-US" sz="4400" b="1" dirty="0">
                <a:solidFill>
                  <a:schemeClr val="bg2">
                    <a:lumMod val="10000"/>
                  </a:schemeClr>
                </a:solidFill>
                <a:latin typeface="Arial" panose="020B0604020202020204" pitchFamily="34" charset="0"/>
                <a:ea typeface="ＭＳ Ｐゴシック" charset="0"/>
                <a:cs typeface="Arial" panose="020B0604020202020204" pitchFamily="34" charset="0"/>
              </a:rPr>
            </a:br>
            <a:r>
              <a:rPr lang="en-US" sz="4400" b="1" dirty="0">
                <a:solidFill>
                  <a:schemeClr val="bg2">
                    <a:lumMod val="10000"/>
                  </a:schemeClr>
                </a:solidFill>
                <a:latin typeface="Arial" panose="020B0604020202020204" pitchFamily="34" charset="0"/>
                <a:ea typeface="ＭＳ Ｐゴシック" charset="0"/>
                <a:cs typeface="Arial" panose="020B0604020202020204" pitchFamily="34" charset="0"/>
              </a:rPr>
              <a:t>Customer Experience </a:t>
            </a:r>
            <a:br>
              <a:rPr lang="en-US" sz="4400" b="1" dirty="0">
                <a:solidFill>
                  <a:schemeClr val="bg2">
                    <a:lumMod val="10000"/>
                  </a:schemeClr>
                </a:solidFill>
                <a:latin typeface="Arial" panose="020B0604020202020204" pitchFamily="34" charset="0"/>
                <a:ea typeface="ＭＳ Ｐゴシック" charset="0"/>
                <a:cs typeface="Arial" panose="020B0604020202020204" pitchFamily="34" charset="0"/>
              </a:rPr>
            </a:br>
            <a:r>
              <a:rPr lang="en-US" sz="4400" b="1" dirty="0">
                <a:solidFill>
                  <a:schemeClr val="bg2">
                    <a:lumMod val="10000"/>
                  </a:schemeClr>
                </a:solidFill>
                <a:latin typeface="Arial" panose="020B0604020202020204" pitchFamily="34" charset="0"/>
                <a:ea typeface="ＭＳ Ｐゴシック" charset="0"/>
                <a:cs typeface="Arial" panose="020B0604020202020204" pitchFamily="34" charset="0"/>
              </a:rPr>
              <a:t>in the Hybrid Work Environment</a:t>
            </a:r>
          </a:p>
        </p:txBody>
      </p:sp>
    </p:spTree>
    <p:extLst>
      <p:ext uri="{BB962C8B-B14F-4D97-AF65-F5344CB8AC3E}">
        <p14:creationId xmlns:p14="http://schemas.microsoft.com/office/powerpoint/2010/main" val="350787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using a computer&#10;&#10;Description automatically generated">
            <a:extLst>
              <a:ext uri="{FF2B5EF4-FFF2-40B4-BE49-F238E27FC236}">
                <a16:creationId xmlns:a16="http://schemas.microsoft.com/office/drawing/2014/main" id="{ADEA1273-0EE5-D74E-A913-F90DE3FA814B}"/>
              </a:ext>
            </a:extLst>
          </p:cNvPr>
          <p:cNvPicPr>
            <a:picLocks noChangeAspect="1"/>
          </p:cNvPicPr>
          <p:nvPr/>
        </p:nvPicPr>
        <p:blipFill rotWithShape="1">
          <a:blip r:embed="rId3" cstate="print">
            <a:lum contrast="20000"/>
            <a:extLst>
              <a:ext uri="{28A0092B-C50C-407E-A947-70E740481C1C}">
                <a14:useLocalDpi xmlns:a14="http://schemas.microsoft.com/office/drawing/2010/main" val="0"/>
              </a:ext>
            </a:extLst>
          </a:blip>
          <a:srcRect t="454"/>
          <a:stretch/>
        </p:blipFill>
        <p:spPr>
          <a:xfrm>
            <a:off x="1173356" y="1350103"/>
            <a:ext cx="4857527" cy="4680284"/>
          </a:xfrm>
          <a:prstGeom prst="rect">
            <a:avLst/>
          </a:prstGeom>
        </p:spPr>
      </p:pic>
      <p:sp>
        <p:nvSpPr>
          <p:cNvPr id="19" name="TextBox 18">
            <a:extLst>
              <a:ext uri="{FF2B5EF4-FFF2-40B4-BE49-F238E27FC236}">
                <a16:creationId xmlns:a16="http://schemas.microsoft.com/office/drawing/2014/main" id="{4FD2C19A-95E6-7844-BF0B-042BE60E1184}"/>
              </a:ext>
            </a:extLst>
          </p:cNvPr>
          <p:cNvSpPr txBox="1"/>
          <p:nvPr/>
        </p:nvSpPr>
        <p:spPr bwMode="auto">
          <a:xfrm>
            <a:off x="1173356" y="5174906"/>
            <a:ext cx="4857527" cy="830997"/>
          </a:xfrm>
          <a:prstGeom prst="rect">
            <a:avLst/>
          </a:prstGeom>
          <a:solidFill>
            <a:schemeClr val="tx1"/>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Communicate and collaborate with each other </a:t>
            </a:r>
          </a:p>
        </p:txBody>
      </p:sp>
      <p:pic>
        <p:nvPicPr>
          <p:cNvPr id="5" name="Picture 4">
            <a:extLst>
              <a:ext uri="{FF2B5EF4-FFF2-40B4-BE49-F238E27FC236}">
                <a16:creationId xmlns:a16="http://schemas.microsoft.com/office/drawing/2014/main" id="{8A3260FC-5E62-2647-ACC3-C7DC45AD10B6}"/>
              </a:ext>
            </a:extLst>
          </p:cNvPr>
          <p:cNvPicPr>
            <a:picLocks noChangeAspect="1"/>
          </p:cNvPicPr>
          <p:nvPr/>
        </p:nvPicPr>
        <p:blipFill rotWithShape="1">
          <a:blip r:embed="rId4">
            <a:lum contrast="20000"/>
            <a:extLst>
              <a:ext uri="{28A0092B-C50C-407E-A947-70E740481C1C}">
                <a14:useLocalDpi xmlns:a14="http://schemas.microsoft.com/office/drawing/2010/main" val="0"/>
              </a:ext>
            </a:extLst>
          </a:blip>
          <a:srcRect l="28778" r="9511"/>
          <a:stretch/>
        </p:blipFill>
        <p:spPr>
          <a:xfrm>
            <a:off x="6299016" y="1350103"/>
            <a:ext cx="4892040" cy="4475745"/>
          </a:xfrm>
          <a:prstGeom prst="rect">
            <a:avLst/>
          </a:prstGeom>
        </p:spPr>
      </p:pic>
      <p:sp>
        <p:nvSpPr>
          <p:cNvPr id="2" name="TextBox 1">
            <a:extLst>
              <a:ext uri="{FF2B5EF4-FFF2-40B4-BE49-F238E27FC236}">
                <a16:creationId xmlns:a16="http://schemas.microsoft.com/office/drawing/2014/main" id="{95336957-7304-054C-922B-11BFC783BB1F}"/>
              </a:ext>
            </a:extLst>
          </p:cNvPr>
          <p:cNvSpPr txBox="1"/>
          <p:nvPr/>
        </p:nvSpPr>
        <p:spPr bwMode="auto">
          <a:xfrm>
            <a:off x="6299016" y="5137834"/>
            <a:ext cx="4892040" cy="830997"/>
          </a:xfrm>
          <a:prstGeom prst="rect">
            <a:avLst/>
          </a:prstGeom>
          <a:solidFill>
            <a:schemeClr val="tx2"/>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defPPr>
              <a:defRPr lang="en-US"/>
            </a:defPPr>
            <a:lvl1pPr marR="0" lvl="0" indent="0" algn="ctr" defTabSz="914400" fontAlgn="base">
              <a:lnSpc>
                <a:spcPct val="100000"/>
              </a:lnSpc>
              <a:spcBef>
                <a:spcPct val="0"/>
              </a:spcBef>
              <a:spcAft>
                <a:spcPct val="0"/>
              </a:spcAft>
              <a:buClrTx/>
              <a:buSzTx/>
              <a:buFontTx/>
              <a:buNone/>
              <a:tabLst/>
              <a:defRPr kumimoji="0" sz="2800" b="0" i="0" u="none" strike="noStrike" cap="none" spc="0" normalizeH="0" baseline="0">
                <a:ln>
                  <a:noFill/>
                </a:ln>
                <a:solidFill>
                  <a:schemeClr val="bg1"/>
                </a:solidFill>
                <a:effectLst/>
                <a:uLnTx/>
                <a:uFillTx/>
                <a:latin typeface="Trebuchet MS"/>
                <a:ea typeface="ＭＳ Ｐゴシック" charset="0"/>
                <a:cs typeface="Trebuchet M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Work with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with customers </a:t>
            </a:r>
          </a:p>
        </p:txBody>
      </p:sp>
      <p:sp>
        <p:nvSpPr>
          <p:cNvPr id="23" name="Title 1">
            <a:extLst>
              <a:ext uri="{FF2B5EF4-FFF2-40B4-BE49-F238E27FC236}">
                <a16:creationId xmlns:a16="http://schemas.microsoft.com/office/drawing/2014/main" id="{31705721-B291-B74C-89A0-0CD13EDAD9AF}"/>
              </a:ext>
            </a:extLst>
          </p:cNvPr>
          <p:cNvSpPr>
            <a:spLocks noGrp="1"/>
          </p:cNvSpPr>
          <p:nvPr>
            <p:ph type="title"/>
          </p:nvPr>
        </p:nvSpPr>
        <p:spPr>
          <a:xfrm>
            <a:off x="742298" y="166508"/>
            <a:ext cx="10707403" cy="1036850"/>
          </a:xfrm>
        </p:spPr>
        <p:txBody>
          <a:bodyPr/>
          <a:lstStyle/>
          <a:p>
            <a:r>
              <a:rPr lang="en-US" dirty="0"/>
              <a:t>What every business must solve for</a:t>
            </a:r>
          </a:p>
        </p:txBody>
      </p:sp>
    </p:spTree>
    <p:extLst>
      <p:ext uri="{BB962C8B-B14F-4D97-AF65-F5344CB8AC3E}">
        <p14:creationId xmlns:p14="http://schemas.microsoft.com/office/powerpoint/2010/main" val="3105064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8000"/>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843141-EA8F-B14E-BE45-A76160949382}"/>
              </a:ext>
            </a:extLst>
          </p:cNvPr>
          <p:cNvSpPr>
            <a:spLocks noGrp="1"/>
          </p:cNvSpPr>
          <p:nvPr>
            <p:ph type="title"/>
          </p:nvPr>
        </p:nvSpPr>
        <p:spPr>
          <a:xfrm>
            <a:off x="657508" y="166453"/>
            <a:ext cx="10707403" cy="1036850"/>
          </a:xfrm>
        </p:spPr>
        <p:txBody>
          <a:bodyPr/>
          <a:lstStyle/>
          <a:p>
            <a:r>
              <a:rPr lang="en-US" dirty="0"/>
              <a:t>The Phone is now the Front Door</a:t>
            </a:r>
          </a:p>
        </p:txBody>
      </p:sp>
      <p:sp>
        <p:nvSpPr>
          <p:cNvPr id="8" name="Rectangle 7">
            <a:extLst>
              <a:ext uri="{FF2B5EF4-FFF2-40B4-BE49-F238E27FC236}">
                <a16:creationId xmlns:a16="http://schemas.microsoft.com/office/drawing/2014/main" id="{1EA47FF9-EACD-4D72-B3C5-307C56478861}"/>
              </a:ext>
            </a:extLst>
          </p:cNvPr>
          <p:cNvSpPr/>
          <p:nvPr/>
        </p:nvSpPr>
        <p:spPr>
          <a:xfrm>
            <a:off x="781078" y="1348612"/>
            <a:ext cx="6489250" cy="461665"/>
          </a:xfrm>
          <a:prstGeom prst="rect">
            <a:avLst/>
          </a:prstGeom>
          <a:solidFill>
            <a:schemeClr val="tx1">
              <a:lumMod val="75000"/>
              <a:alpha val="91000"/>
            </a:schemeClr>
          </a:solidFill>
        </p:spPr>
        <p:txBody>
          <a:bodyPr wrap="square" tIns="91440" bIns="91440">
            <a:noAutofit/>
          </a:bodyPr>
          <a:lstStyle/>
          <a:p>
            <a:pPr defTabSz="914400"/>
            <a:r>
              <a:rPr lang="en-CA" sz="1800" b="1" dirty="0">
                <a:solidFill>
                  <a:schemeClr val="bg1"/>
                </a:solidFill>
                <a:latin typeface="+mj-lt"/>
              </a:rPr>
              <a:t>Think about this…</a:t>
            </a:r>
            <a:endParaRPr lang="en-CA" sz="1800" dirty="0">
              <a:solidFill>
                <a:schemeClr val="bg1"/>
              </a:solidFill>
              <a:latin typeface="+mj-lt"/>
            </a:endParaRPr>
          </a:p>
        </p:txBody>
      </p:sp>
      <p:sp>
        <p:nvSpPr>
          <p:cNvPr id="9" name="Rectangle 8">
            <a:extLst>
              <a:ext uri="{FF2B5EF4-FFF2-40B4-BE49-F238E27FC236}">
                <a16:creationId xmlns:a16="http://schemas.microsoft.com/office/drawing/2014/main" id="{2FA8F801-09F1-40D3-966A-8017743F87B7}"/>
              </a:ext>
            </a:extLst>
          </p:cNvPr>
          <p:cNvSpPr/>
          <p:nvPr/>
        </p:nvSpPr>
        <p:spPr>
          <a:xfrm>
            <a:off x="781444" y="1866835"/>
            <a:ext cx="6489250" cy="738664"/>
          </a:xfrm>
          <a:prstGeom prst="rect">
            <a:avLst/>
          </a:prstGeom>
          <a:solidFill>
            <a:schemeClr val="tx1">
              <a:alpha val="80000"/>
            </a:schemeClr>
          </a:solidFill>
        </p:spPr>
        <p:txBody>
          <a:bodyPr wrap="square" tIns="91440" bIns="91440">
            <a:noAutofit/>
          </a:bodyPr>
          <a:lstStyle/>
          <a:p>
            <a:pPr marL="168275" indent="-168275" defTabSz="914400">
              <a:buFont typeface="Arial" panose="020B0604020202020204" pitchFamily="34" charset="0"/>
              <a:buChar char="•"/>
            </a:pPr>
            <a:r>
              <a:rPr lang="en-CA" sz="1800" dirty="0">
                <a:solidFill>
                  <a:schemeClr val="bg1"/>
                </a:solidFill>
                <a:latin typeface="+mj-lt"/>
              </a:rPr>
              <a:t>In Spring 2020, business models shifted from “business as usual” to “everything happening over the phone.”</a:t>
            </a:r>
          </a:p>
        </p:txBody>
      </p:sp>
      <p:sp>
        <p:nvSpPr>
          <p:cNvPr id="10" name="Rectangle 9">
            <a:extLst>
              <a:ext uri="{FF2B5EF4-FFF2-40B4-BE49-F238E27FC236}">
                <a16:creationId xmlns:a16="http://schemas.microsoft.com/office/drawing/2014/main" id="{8DBB98D3-FA33-4665-8998-88E8E01F59E8}"/>
              </a:ext>
            </a:extLst>
          </p:cNvPr>
          <p:cNvSpPr/>
          <p:nvPr/>
        </p:nvSpPr>
        <p:spPr>
          <a:xfrm>
            <a:off x="781078" y="2662057"/>
            <a:ext cx="6489250" cy="738664"/>
          </a:xfrm>
          <a:prstGeom prst="rect">
            <a:avLst/>
          </a:prstGeom>
          <a:solidFill>
            <a:schemeClr val="tx1">
              <a:alpha val="80000"/>
            </a:schemeClr>
          </a:solidFill>
        </p:spPr>
        <p:txBody>
          <a:bodyPr wrap="square" tIns="91440" bIns="91440">
            <a:noAutofit/>
          </a:bodyPr>
          <a:lstStyle/>
          <a:p>
            <a:pPr marL="168275" indent="-168275" defTabSz="914400">
              <a:buFont typeface="Arial" panose="020B0604020202020204" pitchFamily="34" charset="0"/>
              <a:buChar char="•"/>
            </a:pPr>
            <a:r>
              <a:rPr lang="en-CA" sz="1800" dirty="0">
                <a:solidFill>
                  <a:schemeClr val="bg1"/>
                </a:solidFill>
                <a:latin typeface="+mj-lt"/>
              </a:rPr>
              <a:t>How can your customers ensure they’re able to meet demand, now, and in the future</a:t>
            </a:r>
          </a:p>
        </p:txBody>
      </p:sp>
      <p:sp>
        <p:nvSpPr>
          <p:cNvPr id="12" name="Rectangle 11">
            <a:extLst>
              <a:ext uri="{FF2B5EF4-FFF2-40B4-BE49-F238E27FC236}">
                <a16:creationId xmlns:a16="http://schemas.microsoft.com/office/drawing/2014/main" id="{24BD79FB-73BA-4CC3-B420-A5A07BEF0E51}"/>
              </a:ext>
            </a:extLst>
          </p:cNvPr>
          <p:cNvSpPr/>
          <p:nvPr/>
        </p:nvSpPr>
        <p:spPr>
          <a:xfrm>
            <a:off x="781079" y="3457279"/>
            <a:ext cx="6489250" cy="738664"/>
          </a:xfrm>
          <a:prstGeom prst="rect">
            <a:avLst/>
          </a:prstGeom>
          <a:solidFill>
            <a:schemeClr val="tx1">
              <a:alpha val="80000"/>
            </a:schemeClr>
          </a:solidFill>
        </p:spPr>
        <p:txBody>
          <a:bodyPr wrap="square" tIns="91440" bIns="91440">
            <a:noAutofit/>
          </a:bodyPr>
          <a:lstStyle/>
          <a:p>
            <a:pPr marL="168275" indent="-168275" defTabSz="914400">
              <a:buFont typeface="Arial" panose="020B0604020202020204" pitchFamily="34" charset="0"/>
              <a:buChar char="•"/>
            </a:pPr>
            <a:r>
              <a:rPr lang="en-CA" sz="1800" dirty="0">
                <a:solidFill>
                  <a:schemeClr val="bg1"/>
                </a:solidFill>
                <a:latin typeface="+mj-lt"/>
              </a:rPr>
              <a:t>How do they know they’re delivering a great experience “over the phone”</a:t>
            </a:r>
          </a:p>
        </p:txBody>
      </p:sp>
      <p:sp>
        <p:nvSpPr>
          <p:cNvPr id="13" name="Rectangle 12">
            <a:extLst>
              <a:ext uri="{FF2B5EF4-FFF2-40B4-BE49-F238E27FC236}">
                <a16:creationId xmlns:a16="http://schemas.microsoft.com/office/drawing/2014/main" id="{1500653F-A81A-431A-8515-99A2340A6979}"/>
              </a:ext>
            </a:extLst>
          </p:cNvPr>
          <p:cNvSpPr/>
          <p:nvPr/>
        </p:nvSpPr>
        <p:spPr>
          <a:xfrm>
            <a:off x="781079" y="4252501"/>
            <a:ext cx="6489250" cy="738664"/>
          </a:xfrm>
          <a:prstGeom prst="rect">
            <a:avLst/>
          </a:prstGeom>
          <a:solidFill>
            <a:schemeClr val="tx1">
              <a:alpha val="80000"/>
            </a:schemeClr>
          </a:solidFill>
        </p:spPr>
        <p:txBody>
          <a:bodyPr wrap="square" tIns="91440" bIns="91440">
            <a:noAutofit/>
          </a:bodyPr>
          <a:lstStyle/>
          <a:p>
            <a:pPr marL="168275" indent="-168275" defTabSz="914400">
              <a:buFont typeface="Arial" panose="020B0604020202020204" pitchFamily="34" charset="0"/>
              <a:buChar char="•"/>
            </a:pPr>
            <a:r>
              <a:rPr lang="en-US" sz="1800" dirty="0">
                <a:solidFill>
                  <a:schemeClr val="bg1"/>
                </a:solidFill>
                <a:latin typeface="+mj-lt"/>
              </a:rPr>
              <a:t>Many companies are moving to </a:t>
            </a:r>
            <a:r>
              <a:rPr lang="en-US" sz="1800" dirty="0" err="1">
                <a:solidFill>
                  <a:schemeClr val="bg1"/>
                </a:solidFill>
                <a:latin typeface="+mj-lt"/>
              </a:rPr>
              <a:t>UCaaS</a:t>
            </a:r>
            <a:r>
              <a:rPr lang="en-US" sz="1800" dirty="0">
                <a:solidFill>
                  <a:schemeClr val="bg1"/>
                </a:solidFill>
                <a:latin typeface="+mj-lt"/>
              </a:rPr>
              <a:t> solutions to </a:t>
            </a:r>
            <a:br>
              <a:rPr lang="en-US" sz="1800" dirty="0">
                <a:solidFill>
                  <a:schemeClr val="bg1"/>
                </a:solidFill>
                <a:latin typeface="+mj-lt"/>
              </a:rPr>
            </a:br>
            <a:r>
              <a:rPr lang="en-US" sz="1800" dirty="0">
                <a:solidFill>
                  <a:schemeClr val="bg1"/>
                </a:solidFill>
                <a:latin typeface="+mj-lt"/>
              </a:rPr>
              <a:t>de-centralize their workforce via their phone system(s)</a:t>
            </a:r>
          </a:p>
        </p:txBody>
      </p:sp>
      <p:sp>
        <p:nvSpPr>
          <p:cNvPr id="14" name="Rectangle 13">
            <a:extLst>
              <a:ext uri="{FF2B5EF4-FFF2-40B4-BE49-F238E27FC236}">
                <a16:creationId xmlns:a16="http://schemas.microsoft.com/office/drawing/2014/main" id="{04026E66-215A-4880-A79C-B9C958E40ECA}"/>
              </a:ext>
            </a:extLst>
          </p:cNvPr>
          <p:cNvSpPr/>
          <p:nvPr/>
        </p:nvSpPr>
        <p:spPr>
          <a:xfrm>
            <a:off x="781079" y="5047723"/>
            <a:ext cx="6489250" cy="923330"/>
          </a:xfrm>
          <a:prstGeom prst="rect">
            <a:avLst/>
          </a:prstGeom>
          <a:solidFill>
            <a:schemeClr val="tx1">
              <a:alpha val="80000"/>
            </a:schemeClr>
          </a:solidFill>
        </p:spPr>
        <p:txBody>
          <a:bodyPr wrap="square" tIns="182880" bIns="182880">
            <a:spAutoFit/>
          </a:bodyPr>
          <a:lstStyle/>
          <a:p>
            <a:pPr marL="168275" indent="-168275" defTabSz="914400">
              <a:buFont typeface="Arial" panose="020B0604020202020204" pitchFamily="34" charset="0"/>
              <a:buChar char="•"/>
            </a:pPr>
            <a:r>
              <a:rPr lang="en-US" sz="1800" dirty="0">
                <a:solidFill>
                  <a:schemeClr val="bg1"/>
                </a:solidFill>
                <a:latin typeface="+mj-lt"/>
              </a:rPr>
              <a:t>Those companies are also leveraging </a:t>
            </a:r>
            <a:r>
              <a:rPr lang="en-US" sz="1800" dirty="0" err="1">
                <a:solidFill>
                  <a:schemeClr val="bg1"/>
                </a:solidFill>
                <a:latin typeface="+mj-lt"/>
              </a:rPr>
              <a:t>CCaaS</a:t>
            </a:r>
            <a:r>
              <a:rPr lang="en-US" sz="1800" dirty="0">
                <a:solidFill>
                  <a:schemeClr val="bg1"/>
                </a:solidFill>
                <a:latin typeface="+mj-lt"/>
              </a:rPr>
              <a:t> solutions to centralize their ability to handle customer interactions</a:t>
            </a:r>
          </a:p>
        </p:txBody>
      </p:sp>
    </p:spTree>
    <p:extLst>
      <p:ext uri="{BB962C8B-B14F-4D97-AF65-F5344CB8AC3E}">
        <p14:creationId xmlns:p14="http://schemas.microsoft.com/office/powerpoint/2010/main" val="15915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843141-EA8F-B14E-BE45-A76160949382}"/>
              </a:ext>
            </a:extLst>
          </p:cNvPr>
          <p:cNvSpPr>
            <a:spLocks noGrp="1"/>
          </p:cNvSpPr>
          <p:nvPr>
            <p:ph type="title"/>
          </p:nvPr>
        </p:nvSpPr>
        <p:spPr>
          <a:xfrm>
            <a:off x="662393" y="174508"/>
            <a:ext cx="10707403" cy="1036850"/>
          </a:xfrm>
        </p:spPr>
        <p:txBody>
          <a:bodyPr/>
          <a:lstStyle/>
          <a:p>
            <a:r>
              <a:rPr lang="en-US" dirty="0"/>
              <a:t>The Phone is Now the Front Door</a:t>
            </a:r>
          </a:p>
        </p:txBody>
      </p:sp>
      <p:sp>
        <p:nvSpPr>
          <p:cNvPr id="6" name="Rectangle 5">
            <a:extLst>
              <a:ext uri="{FF2B5EF4-FFF2-40B4-BE49-F238E27FC236}">
                <a16:creationId xmlns:a16="http://schemas.microsoft.com/office/drawing/2014/main" id="{F68FE272-4C88-46DE-A70B-58B64D7960C3}"/>
              </a:ext>
            </a:extLst>
          </p:cNvPr>
          <p:cNvSpPr/>
          <p:nvPr/>
        </p:nvSpPr>
        <p:spPr>
          <a:xfrm>
            <a:off x="689811" y="1418250"/>
            <a:ext cx="10679985" cy="1046440"/>
          </a:xfrm>
          <a:prstGeom prst="rect">
            <a:avLst/>
          </a:prstGeom>
          <a:solidFill>
            <a:srgbClr val="EE3224"/>
          </a:solidFill>
        </p:spPr>
        <p:txBody>
          <a:bodyPr wrap="square" tIns="91440" bIns="91440">
            <a:spAutoFit/>
          </a:bodyPr>
          <a:lstStyle/>
          <a:p>
            <a:pPr algn="ctr" defTabSz="914400"/>
            <a:r>
              <a:rPr lang="en-CA" sz="2800" dirty="0">
                <a:solidFill>
                  <a:schemeClr val="bg1"/>
                </a:solidFill>
                <a:latin typeface="Arial" panose="020B0604020202020204" pitchFamily="34" charset="0"/>
                <a:cs typeface="Arial" panose="020B0604020202020204" pitchFamily="34" charset="0"/>
              </a:rPr>
              <a:t>Why is this? What is driving this accelerated move</a:t>
            </a:r>
            <a:br>
              <a:rPr lang="en-CA" sz="2800" dirty="0">
                <a:solidFill>
                  <a:schemeClr val="bg1"/>
                </a:solidFill>
                <a:latin typeface="Arial" panose="020B0604020202020204" pitchFamily="34" charset="0"/>
                <a:cs typeface="Arial" panose="020B0604020202020204" pitchFamily="34" charset="0"/>
              </a:rPr>
            </a:br>
            <a:r>
              <a:rPr lang="en-CA" sz="2800" dirty="0">
                <a:solidFill>
                  <a:schemeClr val="bg1"/>
                </a:solidFill>
                <a:latin typeface="Arial" panose="020B0604020202020204" pitchFamily="34" charset="0"/>
                <a:cs typeface="Arial" panose="020B0604020202020204" pitchFamily="34" charset="0"/>
              </a:rPr>
              <a:t>to Cloud Contact Center?</a:t>
            </a:r>
            <a:endParaRPr lang="en-CA" sz="20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E5B45B6-BFF7-4987-955F-EA448CAB0322}"/>
              </a:ext>
            </a:extLst>
          </p:cNvPr>
          <p:cNvSpPr/>
          <p:nvPr/>
        </p:nvSpPr>
        <p:spPr>
          <a:xfrm>
            <a:off x="689811" y="2878474"/>
            <a:ext cx="2468880" cy="2834640"/>
          </a:xfrm>
          <a:prstGeom prst="rect">
            <a:avLst/>
          </a:prstGeom>
          <a:solidFill>
            <a:schemeClr val="tx1">
              <a:lumMod val="75000"/>
              <a:alpha val="70000"/>
            </a:schemeClr>
          </a:solidFill>
        </p:spPr>
        <p:txBody>
          <a:bodyPr wrap="square" lIns="182880" tIns="91440" rIns="182880" bIns="91440">
            <a:noAutofit/>
          </a:bodyPr>
          <a:lstStyle/>
          <a:p>
            <a:pPr defTabSz="914400">
              <a:lnSpc>
                <a:spcPct val="90000"/>
              </a:lnSpc>
            </a:pPr>
            <a:r>
              <a:rPr lang="en-CA" sz="2000" b="1" dirty="0">
                <a:solidFill>
                  <a:schemeClr val="bg1"/>
                </a:solidFill>
                <a:latin typeface="Arial" panose="020B0604020202020204" pitchFamily="34" charset="0"/>
                <a:cs typeface="Arial" panose="020B0604020202020204" pitchFamily="34" charset="0"/>
              </a:rPr>
              <a:t>External events </a:t>
            </a:r>
            <a:r>
              <a:rPr lang="en-CA" sz="2000" dirty="0">
                <a:solidFill>
                  <a:schemeClr val="bg1"/>
                </a:solidFill>
                <a:latin typeface="Arial" panose="020B0604020202020204" pitchFamily="34" charset="0"/>
                <a:cs typeface="Arial" panose="020B0604020202020204" pitchFamily="34" charset="0"/>
              </a:rPr>
              <a:t>unforeseen developments can alter business reality overnight</a:t>
            </a:r>
          </a:p>
        </p:txBody>
      </p:sp>
      <p:sp>
        <p:nvSpPr>
          <p:cNvPr id="7" name="Rectangle 6">
            <a:extLst>
              <a:ext uri="{FF2B5EF4-FFF2-40B4-BE49-F238E27FC236}">
                <a16:creationId xmlns:a16="http://schemas.microsoft.com/office/drawing/2014/main" id="{ABD35AC5-0439-44BC-A73F-67D45BF2D870}"/>
              </a:ext>
            </a:extLst>
          </p:cNvPr>
          <p:cNvSpPr/>
          <p:nvPr/>
        </p:nvSpPr>
        <p:spPr>
          <a:xfrm>
            <a:off x="3426846" y="2878474"/>
            <a:ext cx="2468880" cy="2834640"/>
          </a:xfrm>
          <a:prstGeom prst="rect">
            <a:avLst/>
          </a:prstGeom>
          <a:solidFill>
            <a:schemeClr val="tx1">
              <a:lumMod val="75000"/>
              <a:alpha val="70000"/>
            </a:schemeClr>
          </a:solidFill>
        </p:spPr>
        <p:txBody>
          <a:bodyPr wrap="square" lIns="182880" tIns="91440" rIns="182880" bIns="91440">
            <a:noAutofit/>
          </a:bodyPr>
          <a:lstStyle/>
          <a:p>
            <a:pPr defTabSz="914400">
              <a:lnSpc>
                <a:spcPct val="90000"/>
              </a:lnSpc>
            </a:pPr>
            <a:r>
              <a:rPr lang="en-CA" sz="2000" b="1" dirty="0">
                <a:solidFill>
                  <a:schemeClr val="bg1"/>
                </a:solidFill>
                <a:latin typeface="Arial" panose="020B0604020202020204" pitchFamily="34" charset="0"/>
                <a:cs typeface="Arial" panose="020B0604020202020204" pitchFamily="34" charset="0"/>
              </a:rPr>
              <a:t>Future-proofing</a:t>
            </a:r>
            <a:r>
              <a:rPr lang="en-CA" sz="2000" dirty="0">
                <a:solidFill>
                  <a:schemeClr val="bg1"/>
                </a:solidFill>
                <a:latin typeface="Arial" panose="020B0604020202020204" pitchFamily="34" charset="0"/>
                <a:cs typeface="Arial" panose="020B0604020202020204" pitchFamily="34" charset="0"/>
              </a:rPr>
              <a:t> acquiring the flexibility needed for true business continuity</a:t>
            </a:r>
          </a:p>
        </p:txBody>
      </p:sp>
      <p:sp>
        <p:nvSpPr>
          <p:cNvPr id="8" name="Rectangle 7">
            <a:extLst>
              <a:ext uri="{FF2B5EF4-FFF2-40B4-BE49-F238E27FC236}">
                <a16:creationId xmlns:a16="http://schemas.microsoft.com/office/drawing/2014/main" id="{4E1DEBEE-8C53-467F-AFA1-2AAC533717C8}"/>
              </a:ext>
            </a:extLst>
          </p:cNvPr>
          <p:cNvSpPr/>
          <p:nvPr/>
        </p:nvSpPr>
        <p:spPr>
          <a:xfrm>
            <a:off x="6163881" y="2878474"/>
            <a:ext cx="2468880" cy="2834640"/>
          </a:xfrm>
          <a:prstGeom prst="rect">
            <a:avLst/>
          </a:prstGeom>
          <a:solidFill>
            <a:schemeClr val="tx1">
              <a:lumMod val="75000"/>
              <a:alpha val="70000"/>
            </a:schemeClr>
          </a:solidFill>
        </p:spPr>
        <p:txBody>
          <a:bodyPr wrap="square" lIns="182880" tIns="91440" rIns="182880" bIns="91440">
            <a:noAutofit/>
          </a:bodyPr>
          <a:lstStyle/>
          <a:p>
            <a:pPr defTabSz="914400">
              <a:lnSpc>
                <a:spcPct val="90000"/>
              </a:lnSpc>
            </a:pPr>
            <a:r>
              <a:rPr lang="en-CA" sz="2000" b="1" dirty="0">
                <a:solidFill>
                  <a:schemeClr val="bg1"/>
                </a:solidFill>
                <a:latin typeface="Arial" panose="020B0604020202020204" pitchFamily="34" charset="0"/>
                <a:cs typeface="Arial" panose="020B0604020202020204" pitchFamily="34" charset="0"/>
              </a:rPr>
              <a:t>Multi-Channel needs </a:t>
            </a:r>
            <a:r>
              <a:rPr lang="en-CA" sz="2000" dirty="0">
                <a:solidFill>
                  <a:schemeClr val="bg1"/>
                </a:solidFill>
                <a:latin typeface="Arial" panose="020B0604020202020204" pitchFamily="34" charset="0"/>
                <a:cs typeface="Arial" panose="020B0604020202020204" pitchFamily="34" charset="0"/>
              </a:rPr>
              <a:t>due to increased interactions via phone/SMS/email/chat/social</a:t>
            </a:r>
          </a:p>
        </p:txBody>
      </p:sp>
      <p:sp>
        <p:nvSpPr>
          <p:cNvPr id="9" name="Rectangle 8">
            <a:extLst>
              <a:ext uri="{FF2B5EF4-FFF2-40B4-BE49-F238E27FC236}">
                <a16:creationId xmlns:a16="http://schemas.microsoft.com/office/drawing/2014/main" id="{B39A44AD-42CD-428E-8B78-B1DBA52B7851}"/>
              </a:ext>
            </a:extLst>
          </p:cNvPr>
          <p:cNvSpPr/>
          <p:nvPr/>
        </p:nvSpPr>
        <p:spPr>
          <a:xfrm>
            <a:off x="8900916" y="2878474"/>
            <a:ext cx="2468880" cy="2834640"/>
          </a:xfrm>
          <a:prstGeom prst="rect">
            <a:avLst/>
          </a:prstGeom>
          <a:solidFill>
            <a:schemeClr val="tx1">
              <a:lumMod val="75000"/>
              <a:alpha val="70000"/>
            </a:schemeClr>
          </a:solidFill>
        </p:spPr>
        <p:txBody>
          <a:bodyPr wrap="square" lIns="182880" tIns="91440" rIns="182880" bIns="91440">
            <a:noAutofit/>
          </a:bodyPr>
          <a:lstStyle/>
          <a:p>
            <a:pPr defTabSz="914400">
              <a:lnSpc>
                <a:spcPct val="90000"/>
              </a:lnSpc>
            </a:pPr>
            <a:r>
              <a:rPr lang="en-CA" sz="2000" b="1" dirty="0">
                <a:solidFill>
                  <a:schemeClr val="bg1"/>
                </a:solidFill>
                <a:latin typeface="Arial" panose="020B0604020202020204" pitchFamily="34" charset="0"/>
                <a:cs typeface="Arial" panose="020B0604020202020204" pitchFamily="34" charset="0"/>
              </a:rPr>
              <a:t>Insights needed </a:t>
            </a:r>
            <a:r>
              <a:rPr lang="en-CA" sz="2000" dirty="0">
                <a:solidFill>
                  <a:schemeClr val="bg1"/>
                </a:solidFill>
                <a:latin typeface="Arial" panose="020B0604020202020204" pitchFamily="34" charset="0"/>
                <a:cs typeface="Arial" panose="020B0604020202020204" pitchFamily="34" charset="0"/>
              </a:rPr>
              <a:t>many contact center systems, especially on-premise ones, are unable to deliver the data required to derive valuable insights</a:t>
            </a:r>
          </a:p>
        </p:txBody>
      </p:sp>
    </p:spTree>
    <p:extLst>
      <p:ext uri="{BB962C8B-B14F-4D97-AF65-F5344CB8AC3E}">
        <p14:creationId xmlns:p14="http://schemas.microsoft.com/office/powerpoint/2010/main" val="177614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F024A-2592-8F4F-A12A-BAB5EBE2FF08}"/>
              </a:ext>
            </a:extLst>
          </p:cNvPr>
          <p:cNvSpPr>
            <a:spLocks noGrp="1"/>
          </p:cNvSpPr>
          <p:nvPr>
            <p:ph type="title"/>
          </p:nvPr>
        </p:nvSpPr>
        <p:spPr>
          <a:xfrm>
            <a:off x="742298" y="140230"/>
            <a:ext cx="10707403" cy="1036850"/>
          </a:xfrm>
        </p:spPr>
        <p:txBody>
          <a:bodyPr/>
          <a:lstStyle/>
          <a:p>
            <a:r>
              <a:rPr lang="en-CA" dirty="0"/>
              <a:t>Who Needs a </a:t>
            </a:r>
            <a:r>
              <a:rPr lang="en-CA" dirty="0" err="1"/>
              <a:t>CCaaS</a:t>
            </a:r>
            <a:r>
              <a:rPr lang="en-CA" dirty="0"/>
              <a:t>/Superior Customer Experience?</a:t>
            </a:r>
          </a:p>
        </p:txBody>
      </p:sp>
      <p:sp>
        <p:nvSpPr>
          <p:cNvPr id="5" name="TextBox 4"/>
          <p:cNvSpPr txBox="1"/>
          <p:nvPr/>
        </p:nvSpPr>
        <p:spPr bwMode="auto">
          <a:xfrm>
            <a:off x="5068065" y="2067422"/>
            <a:ext cx="428033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ctr" anchorCtr="0" compatLnSpc="1">
            <a:prstTxWarp prst="textNoShape">
              <a:avLst/>
            </a:prstTxWarp>
            <a:spAutoFit/>
          </a:bodyPr>
          <a:lstStyle/>
          <a:p>
            <a:r>
              <a:rPr lang="en-US" sz="6600" b="1" dirty="0">
                <a:solidFill>
                  <a:schemeClr val="tx2"/>
                </a:solidFill>
                <a:latin typeface="Arial" panose="020B0604020202020204" pitchFamily="34" charset="0"/>
                <a:cs typeface="Arial" panose="020B0604020202020204" pitchFamily="34" charset="0"/>
              </a:rPr>
              <a:t>Everyone!</a:t>
            </a:r>
          </a:p>
        </p:txBody>
      </p:sp>
    </p:spTree>
    <p:extLst>
      <p:ext uri="{BB962C8B-B14F-4D97-AF65-F5344CB8AC3E}">
        <p14:creationId xmlns:p14="http://schemas.microsoft.com/office/powerpoint/2010/main" val="3181749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871"/>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3A3E62-5793-4642-98E2-EA76F1D8C008}"/>
              </a:ext>
            </a:extLst>
          </p:cNvPr>
          <p:cNvSpPr>
            <a:spLocks noGrp="1"/>
          </p:cNvSpPr>
          <p:nvPr>
            <p:ph type="title"/>
          </p:nvPr>
        </p:nvSpPr>
        <p:spPr>
          <a:xfrm>
            <a:off x="657508" y="117912"/>
            <a:ext cx="10707403" cy="1036850"/>
          </a:xfrm>
        </p:spPr>
        <p:txBody>
          <a:bodyPr/>
          <a:lstStyle/>
          <a:p>
            <a:r>
              <a:rPr lang="en-US" dirty="0"/>
              <a:t>Businesses of ALL sizes and types can benefit</a:t>
            </a:r>
          </a:p>
        </p:txBody>
      </p:sp>
      <p:sp>
        <p:nvSpPr>
          <p:cNvPr id="8" name="Rectangle 7">
            <a:extLst>
              <a:ext uri="{FF2B5EF4-FFF2-40B4-BE49-F238E27FC236}">
                <a16:creationId xmlns:a16="http://schemas.microsoft.com/office/drawing/2014/main" id="{F6034799-DD62-44FB-BF39-A0A78C1C08F9}"/>
              </a:ext>
            </a:extLst>
          </p:cNvPr>
          <p:cNvSpPr/>
          <p:nvPr/>
        </p:nvSpPr>
        <p:spPr>
          <a:xfrm>
            <a:off x="781074" y="1361501"/>
            <a:ext cx="7403650" cy="461665"/>
          </a:xfrm>
          <a:prstGeom prst="rect">
            <a:avLst/>
          </a:prstGeom>
          <a:solidFill>
            <a:schemeClr val="accent2">
              <a:alpha val="91000"/>
            </a:schemeClr>
          </a:solidFill>
        </p:spPr>
        <p:txBody>
          <a:bodyPr wrap="square" tIns="91440" bIns="91440">
            <a:noAutofit/>
          </a:bodyPr>
          <a:lstStyle/>
          <a:p>
            <a:pPr defTabSz="914400"/>
            <a:r>
              <a:rPr lang="en-CA" sz="1800" b="1" dirty="0">
                <a:solidFill>
                  <a:schemeClr val="bg1"/>
                </a:solidFill>
                <a:latin typeface="+mj-lt"/>
              </a:rPr>
              <a:t>Think again!</a:t>
            </a:r>
            <a:endParaRPr lang="en-CA" sz="1800" dirty="0">
              <a:solidFill>
                <a:schemeClr val="bg1"/>
              </a:solidFill>
              <a:latin typeface="+mj-lt"/>
            </a:endParaRPr>
          </a:p>
        </p:txBody>
      </p:sp>
      <p:sp>
        <p:nvSpPr>
          <p:cNvPr id="9" name="Rectangle 8">
            <a:extLst>
              <a:ext uri="{FF2B5EF4-FFF2-40B4-BE49-F238E27FC236}">
                <a16:creationId xmlns:a16="http://schemas.microsoft.com/office/drawing/2014/main" id="{E8CF06A1-91C6-488F-825A-CADBAC101973}"/>
              </a:ext>
            </a:extLst>
          </p:cNvPr>
          <p:cNvSpPr/>
          <p:nvPr/>
        </p:nvSpPr>
        <p:spPr>
          <a:xfrm>
            <a:off x="781441" y="1836057"/>
            <a:ext cx="7403650" cy="738664"/>
          </a:xfrm>
          <a:prstGeom prst="rect">
            <a:avLst/>
          </a:prstGeom>
          <a:solidFill>
            <a:schemeClr val="tx1">
              <a:alpha val="80000"/>
            </a:schemeClr>
          </a:solidFill>
        </p:spPr>
        <p:txBody>
          <a:bodyPr wrap="square" tIns="91440" bIns="91440">
            <a:noAutofit/>
          </a:bodyPr>
          <a:lstStyle/>
          <a:p>
            <a:pPr marL="168275" indent="-168275" defTabSz="914400">
              <a:buFont typeface="Arial" panose="020B0604020202020204" pitchFamily="34" charset="0"/>
              <a:buChar char="•"/>
            </a:pPr>
            <a:r>
              <a:rPr lang="en-US" sz="1800" dirty="0">
                <a:solidFill>
                  <a:schemeClr val="bg1"/>
                </a:solidFill>
                <a:latin typeface="+mj-lt"/>
              </a:rPr>
              <a:t>Do you have customers calling you?  Do you need to contact them?  Then you need Contact Center.</a:t>
            </a:r>
          </a:p>
        </p:txBody>
      </p:sp>
      <p:sp>
        <p:nvSpPr>
          <p:cNvPr id="10" name="Rectangle 9">
            <a:extLst>
              <a:ext uri="{FF2B5EF4-FFF2-40B4-BE49-F238E27FC236}">
                <a16:creationId xmlns:a16="http://schemas.microsoft.com/office/drawing/2014/main" id="{200EA071-4297-4EE4-B8E4-975F78F8CAE9}"/>
              </a:ext>
            </a:extLst>
          </p:cNvPr>
          <p:cNvSpPr/>
          <p:nvPr/>
        </p:nvSpPr>
        <p:spPr>
          <a:xfrm>
            <a:off x="781075" y="2600501"/>
            <a:ext cx="7403650" cy="738664"/>
          </a:xfrm>
          <a:prstGeom prst="rect">
            <a:avLst/>
          </a:prstGeom>
          <a:solidFill>
            <a:schemeClr val="tx1">
              <a:alpha val="80000"/>
            </a:schemeClr>
          </a:solidFill>
        </p:spPr>
        <p:txBody>
          <a:bodyPr wrap="square" tIns="91440" bIns="91440">
            <a:noAutofit/>
          </a:bodyPr>
          <a:lstStyle/>
          <a:p>
            <a:pPr marL="168275" indent="-168275" defTabSz="914400">
              <a:buFont typeface="Arial" panose="020B0604020202020204" pitchFamily="34" charset="0"/>
              <a:buChar char="•"/>
            </a:pPr>
            <a:r>
              <a:rPr lang="en-US" sz="1800" dirty="0">
                <a:solidFill>
                  <a:schemeClr val="bg1"/>
                </a:solidFill>
                <a:latin typeface="+mj-lt"/>
              </a:rPr>
              <a:t>How are you managing those inbound calls?  Yourself?  </a:t>
            </a:r>
            <a:br>
              <a:rPr lang="en-US" sz="1800" dirty="0">
                <a:solidFill>
                  <a:schemeClr val="bg1"/>
                </a:solidFill>
                <a:latin typeface="+mj-lt"/>
              </a:rPr>
            </a:br>
            <a:r>
              <a:rPr lang="en-US" sz="1800" dirty="0">
                <a:solidFill>
                  <a:schemeClr val="bg1"/>
                </a:solidFill>
                <a:latin typeface="+mj-lt"/>
              </a:rPr>
              <a:t>Someone else?</a:t>
            </a:r>
          </a:p>
        </p:txBody>
      </p:sp>
      <p:sp>
        <p:nvSpPr>
          <p:cNvPr id="11" name="Rectangle 10">
            <a:extLst>
              <a:ext uri="{FF2B5EF4-FFF2-40B4-BE49-F238E27FC236}">
                <a16:creationId xmlns:a16="http://schemas.microsoft.com/office/drawing/2014/main" id="{8943BC46-9861-4FDF-9BB5-5F8DE00707AA}"/>
              </a:ext>
            </a:extLst>
          </p:cNvPr>
          <p:cNvSpPr/>
          <p:nvPr/>
        </p:nvSpPr>
        <p:spPr>
          <a:xfrm>
            <a:off x="781076" y="3364945"/>
            <a:ext cx="7403650" cy="738664"/>
          </a:xfrm>
          <a:prstGeom prst="rect">
            <a:avLst/>
          </a:prstGeom>
          <a:solidFill>
            <a:schemeClr val="tx1">
              <a:alpha val="80000"/>
            </a:schemeClr>
          </a:solidFill>
        </p:spPr>
        <p:txBody>
          <a:bodyPr wrap="square" tIns="91440" bIns="91440">
            <a:noAutofit/>
          </a:bodyPr>
          <a:lstStyle/>
          <a:p>
            <a:pPr marL="168275" indent="-168275" defTabSz="914400">
              <a:buFont typeface="Arial" panose="020B0604020202020204" pitchFamily="34" charset="0"/>
              <a:buChar char="•"/>
            </a:pPr>
            <a:r>
              <a:rPr lang="en-US" sz="1800" dirty="0">
                <a:solidFill>
                  <a:schemeClr val="bg1"/>
                </a:solidFill>
                <a:latin typeface="+mj-lt"/>
              </a:rPr>
              <a:t>Do you have any customer complaints?  </a:t>
            </a:r>
            <a:br>
              <a:rPr lang="en-US" sz="1800" dirty="0">
                <a:solidFill>
                  <a:schemeClr val="bg1"/>
                </a:solidFill>
                <a:latin typeface="+mj-lt"/>
              </a:rPr>
            </a:br>
            <a:r>
              <a:rPr lang="en-US" sz="1800" dirty="0">
                <a:solidFill>
                  <a:schemeClr val="bg1"/>
                </a:solidFill>
                <a:latin typeface="+mj-lt"/>
              </a:rPr>
              <a:t>How are your online / google reviews?</a:t>
            </a:r>
          </a:p>
        </p:txBody>
      </p:sp>
      <p:sp>
        <p:nvSpPr>
          <p:cNvPr id="12" name="Rectangle 11">
            <a:extLst>
              <a:ext uri="{FF2B5EF4-FFF2-40B4-BE49-F238E27FC236}">
                <a16:creationId xmlns:a16="http://schemas.microsoft.com/office/drawing/2014/main" id="{DC7AA54B-3944-44B7-B4A1-F56E3C9FE8F0}"/>
              </a:ext>
            </a:extLst>
          </p:cNvPr>
          <p:cNvSpPr/>
          <p:nvPr/>
        </p:nvSpPr>
        <p:spPr>
          <a:xfrm>
            <a:off x="781075" y="4129389"/>
            <a:ext cx="7403649" cy="461665"/>
          </a:xfrm>
          <a:prstGeom prst="rect">
            <a:avLst/>
          </a:prstGeom>
          <a:solidFill>
            <a:schemeClr val="tx1">
              <a:alpha val="80000"/>
            </a:schemeClr>
          </a:solidFill>
        </p:spPr>
        <p:txBody>
          <a:bodyPr wrap="square" tIns="91440" bIns="91440">
            <a:spAutoFit/>
          </a:bodyPr>
          <a:lstStyle/>
          <a:p>
            <a:pPr marL="168275" indent="-168275" defTabSz="914400">
              <a:buFont typeface="Arial" panose="020B0604020202020204" pitchFamily="34" charset="0"/>
              <a:buChar char="•"/>
            </a:pPr>
            <a:r>
              <a:rPr lang="en-US" sz="1800" dirty="0">
                <a:solidFill>
                  <a:schemeClr val="bg1"/>
                </a:solidFill>
                <a:latin typeface="+mj-lt"/>
              </a:rPr>
              <a:t>Are you able to run real-time reports on your customer interactions?</a:t>
            </a:r>
          </a:p>
        </p:txBody>
      </p:sp>
      <p:sp>
        <p:nvSpPr>
          <p:cNvPr id="13" name="Rectangle 12">
            <a:extLst>
              <a:ext uri="{FF2B5EF4-FFF2-40B4-BE49-F238E27FC236}">
                <a16:creationId xmlns:a16="http://schemas.microsoft.com/office/drawing/2014/main" id="{D9CE4598-DE94-4727-B689-C52E1B286D6C}"/>
              </a:ext>
            </a:extLst>
          </p:cNvPr>
          <p:cNvSpPr/>
          <p:nvPr/>
        </p:nvSpPr>
        <p:spPr>
          <a:xfrm>
            <a:off x="781076" y="4616834"/>
            <a:ext cx="7403650" cy="461665"/>
          </a:xfrm>
          <a:prstGeom prst="rect">
            <a:avLst/>
          </a:prstGeom>
          <a:solidFill>
            <a:schemeClr val="tx1">
              <a:alpha val="80000"/>
            </a:schemeClr>
          </a:solidFill>
        </p:spPr>
        <p:txBody>
          <a:bodyPr wrap="square" tIns="91440" bIns="91440">
            <a:spAutoFit/>
          </a:bodyPr>
          <a:lstStyle/>
          <a:p>
            <a:pPr marL="168275" indent="-168275" defTabSz="914400">
              <a:buFont typeface="Arial" panose="020B0604020202020204" pitchFamily="34" charset="0"/>
              <a:buChar char="•"/>
            </a:pPr>
            <a:r>
              <a:rPr lang="en-US" sz="1800" dirty="0">
                <a:solidFill>
                  <a:schemeClr val="bg1"/>
                </a:solidFill>
                <a:latin typeface="+mj-lt"/>
              </a:rPr>
              <a:t>What would you use that data for? </a:t>
            </a:r>
          </a:p>
        </p:txBody>
      </p:sp>
      <p:sp>
        <p:nvSpPr>
          <p:cNvPr id="14" name="Rectangle 13">
            <a:extLst>
              <a:ext uri="{FF2B5EF4-FFF2-40B4-BE49-F238E27FC236}">
                <a16:creationId xmlns:a16="http://schemas.microsoft.com/office/drawing/2014/main" id="{BA757B54-93A2-4339-A0B7-3F732826DB87}"/>
              </a:ext>
            </a:extLst>
          </p:cNvPr>
          <p:cNvSpPr/>
          <p:nvPr/>
        </p:nvSpPr>
        <p:spPr>
          <a:xfrm>
            <a:off x="781076" y="5104281"/>
            <a:ext cx="7403650" cy="923330"/>
          </a:xfrm>
          <a:prstGeom prst="rect">
            <a:avLst/>
          </a:prstGeom>
          <a:solidFill>
            <a:schemeClr val="tx1">
              <a:alpha val="80000"/>
            </a:schemeClr>
          </a:solidFill>
        </p:spPr>
        <p:txBody>
          <a:bodyPr wrap="square" tIns="182880" bIns="182880">
            <a:spAutoFit/>
          </a:bodyPr>
          <a:lstStyle/>
          <a:p>
            <a:pPr marL="168275" indent="-168275" defTabSz="914400">
              <a:buFont typeface="Arial" panose="020B0604020202020204" pitchFamily="34" charset="0"/>
              <a:buChar char="•"/>
            </a:pPr>
            <a:r>
              <a:rPr lang="en-US" sz="1800" dirty="0">
                <a:solidFill>
                  <a:schemeClr val="bg1"/>
                </a:solidFill>
                <a:latin typeface="+mj-lt"/>
              </a:rPr>
              <a:t>What tools do you have to rapidly improve customer satisfaction,</a:t>
            </a:r>
            <a:br>
              <a:rPr lang="en-US" sz="1800" dirty="0">
                <a:solidFill>
                  <a:schemeClr val="bg1"/>
                </a:solidFill>
                <a:latin typeface="+mj-lt"/>
              </a:rPr>
            </a:br>
            <a:r>
              <a:rPr lang="en-US" sz="1800" dirty="0">
                <a:solidFill>
                  <a:schemeClr val="bg1"/>
                </a:solidFill>
                <a:latin typeface="+mj-lt"/>
              </a:rPr>
              <a:t>and do they offer easy integration and reporting?</a:t>
            </a:r>
          </a:p>
        </p:txBody>
      </p:sp>
    </p:spTree>
    <p:extLst>
      <p:ext uri="{BB962C8B-B14F-4D97-AF65-F5344CB8AC3E}">
        <p14:creationId xmlns:p14="http://schemas.microsoft.com/office/powerpoint/2010/main" val="364784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387"/>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C87368-86A6-E247-BD5A-70F4C7C9B395}"/>
              </a:ext>
            </a:extLst>
          </p:cNvPr>
          <p:cNvSpPr>
            <a:spLocks noGrp="1"/>
          </p:cNvSpPr>
          <p:nvPr>
            <p:ph type="title"/>
          </p:nvPr>
        </p:nvSpPr>
        <p:spPr>
          <a:xfrm>
            <a:off x="715378" y="118095"/>
            <a:ext cx="10707403" cy="1036850"/>
          </a:xfrm>
        </p:spPr>
        <p:txBody>
          <a:bodyPr/>
          <a:lstStyle/>
          <a:p>
            <a:r>
              <a:rPr lang="en-CA" b="1" dirty="0"/>
              <a:t>All Service-Based </a:t>
            </a:r>
            <a:r>
              <a:rPr lang="en-CA" dirty="0"/>
              <a:t>Verticals</a:t>
            </a:r>
          </a:p>
        </p:txBody>
      </p:sp>
      <p:sp>
        <p:nvSpPr>
          <p:cNvPr id="9" name="Rectangle 8">
            <a:extLst>
              <a:ext uri="{FF2B5EF4-FFF2-40B4-BE49-F238E27FC236}">
                <a16:creationId xmlns:a16="http://schemas.microsoft.com/office/drawing/2014/main" id="{23C98FE3-2D92-4EE0-A7DF-536463AF2912}"/>
              </a:ext>
            </a:extLst>
          </p:cNvPr>
          <p:cNvSpPr/>
          <p:nvPr/>
        </p:nvSpPr>
        <p:spPr>
          <a:xfrm>
            <a:off x="744011" y="1410396"/>
            <a:ext cx="6188460" cy="738664"/>
          </a:xfrm>
          <a:prstGeom prst="rect">
            <a:avLst/>
          </a:prstGeom>
          <a:solidFill>
            <a:srgbClr val="EE3224"/>
          </a:solidFill>
        </p:spPr>
        <p:txBody>
          <a:bodyPr wrap="square" tIns="91440" bIns="91440">
            <a:spAutoFit/>
          </a:bodyPr>
          <a:lstStyle/>
          <a:p>
            <a:pPr defTabSz="914400"/>
            <a:r>
              <a:rPr lang="en-US" sz="1800" b="1" dirty="0">
                <a:solidFill>
                  <a:schemeClr val="bg1"/>
                </a:solidFill>
                <a:latin typeface="+mj-lt"/>
              </a:rPr>
              <a:t>Any company that interacts with its customers, needs a solution to manage those interactions.</a:t>
            </a:r>
          </a:p>
        </p:txBody>
      </p:sp>
      <p:grpSp>
        <p:nvGrpSpPr>
          <p:cNvPr id="8" name="Group 7">
            <a:extLst>
              <a:ext uri="{FF2B5EF4-FFF2-40B4-BE49-F238E27FC236}">
                <a16:creationId xmlns:a16="http://schemas.microsoft.com/office/drawing/2014/main" id="{FADC0A8B-B11E-4A38-9DE2-0C8AF5BEB922}"/>
              </a:ext>
            </a:extLst>
          </p:cNvPr>
          <p:cNvGrpSpPr/>
          <p:nvPr/>
        </p:nvGrpSpPr>
        <p:grpSpPr>
          <a:xfrm>
            <a:off x="744011" y="2208143"/>
            <a:ext cx="6188460" cy="3674096"/>
            <a:chOff x="657508" y="1853938"/>
            <a:chExt cx="7403650" cy="3674096"/>
          </a:xfrm>
        </p:grpSpPr>
        <p:sp>
          <p:nvSpPr>
            <p:cNvPr id="10" name="Rectangle 9">
              <a:extLst>
                <a:ext uri="{FF2B5EF4-FFF2-40B4-BE49-F238E27FC236}">
                  <a16:creationId xmlns:a16="http://schemas.microsoft.com/office/drawing/2014/main" id="{44F9D1DA-CDC0-442A-B66B-009DA1B87657}"/>
                </a:ext>
              </a:extLst>
            </p:cNvPr>
            <p:cNvSpPr/>
            <p:nvPr/>
          </p:nvSpPr>
          <p:spPr>
            <a:xfrm>
              <a:off x="657508" y="1853938"/>
              <a:ext cx="7403650" cy="461665"/>
            </a:xfrm>
            <a:prstGeom prst="rect">
              <a:avLst/>
            </a:prstGeom>
            <a:solidFill>
              <a:schemeClr val="tx1"/>
            </a:solidFill>
          </p:spPr>
          <p:txBody>
            <a:bodyPr wrap="square" tIns="91440" bIns="91440">
              <a:noAutofit/>
            </a:bodyPr>
            <a:lstStyle/>
            <a:p>
              <a:pPr marL="168275" indent="-168275" defTabSz="914400">
                <a:buFont typeface="Arial" panose="020B0604020202020204" pitchFamily="34" charset="0"/>
                <a:buChar char="•"/>
              </a:pPr>
              <a:r>
                <a:rPr lang="en-CA" sz="1600" dirty="0">
                  <a:solidFill>
                    <a:schemeClr val="bg1"/>
                  </a:solidFill>
                  <a:latin typeface="+mj-lt"/>
                </a:rPr>
                <a:t>Billing and Inquiries (IVR, routing, payment IVR)</a:t>
              </a:r>
            </a:p>
          </p:txBody>
        </p:sp>
        <p:sp>
          <p:nvSpPr>
            <p:cNvPr id="11" name="Rectangle 10">
              <a:extLst>
                <a:ext uri="{FF2B5EF4-FFF2-40B4-BE49-F238E27FC236}">
                  <a16:creationId xmlns:a16="http://schemas.microsoft.com/office/drawing/2014/main" id="{3CBCFD40-F53C-4B31-BEDA-9918250B9494}"/>
                </a:ext>
              </a:extLst>
            </p:cNvPr>
            <p:cNvSpPr/>
            <p:nvPr/>
          </p:nvSpPr>
          <p:spPr>
            <a:xfrm>
              <a:off x="657508" y="2389343"/>
              <a:ext cx="7403650" cy="461665"/>
            </a:xfrm>
            <a:prstGeom prst="rect">
              <a:avLst/>
            </a:prstGeom>
            <a:solidFill>
              <a:schemeClr val="tx1"/>
            </a:solidFill>
          </p:spPr>
          <p:txBody>
            <a:bodyPr wrap="square" tIns="91440" bIns="91440">
              <a:noAutofit/>
            </a:bodyPr>
            <a:lstStyle/>
            <a:p>
              <a:pPr marL="168275" indent="-168275" defTabSz="914400">
                <a:buFont typeface="Arial" panose="020B0604020202020204" pitchFamily="34" charset="0"/>
                <a:buChar char="•"/>
              </a:pPr>
              <a:r>
                <a:rPr lang="en-CA" sz="1600" dirty="0">
                  <a:solidFill>
                    <a:schemeClr val="bg1"/>
                  </a:solidFill>
                  <a:latin typeface="+mj-lt"/>
                </a:rPr>
                <a:t>Customer Service and Support (multi-channel support)</a:t>
              </a:r>
            </a:p>
          </p:txBody>
        </p:sp>
        <p:sp>
          <p:nvSpPr>
            <p:cNvPr id="12" name="Rectangle 11">
              <a:extLst>
                <a:ext uri="{FF2B5EF4-FFF2-40B4-BE49-F238E27FC236}">
                  <a16:creationId xmlns:a16="http://schemas.microsoft.com/office/drawing/2014/main" id="{427BFBDF-5A8B-44CE-B1C3-783E7B12BBD3}"/>
                </a:ext>
              </a:extLst>
            </p:cNvPr>
            <p:cNvSpPr/>
            <p:nvPr/>
          </p:nvSpPr>
          <p:spPr>
            <a:xfrm>
              <a:off x="657508" y="2924748"/>
              <a:ext cx="7403650" cy="461665"/>
            </a:xfrm>
            <a:prstGeom prst="rect">
              <a:avLst/>
            </a:prstGeom>
            <a:solidFill>
              <a:schemeClr val="tx1"/>
            </a:solidFill>
          </p:spPr>
          <p:txBody>
            <a:bodyPr wrap="square" tIns="91440" bIns="91440">
              <a:noAutofit/>
            </a:bodyPr>
            <a:lstStyle/>
            <a:p>
              <a:pPr marL="168275" indent="-168275" defTabSz="914400">
                <a:buFont typeface="Arial" panose="020B0604020202020204" pitchFamily="34" charset="0"/>
                <a:buChar char="•"/>
              </a:pPr>
              <a:r>
                <a:rPr lang="en-CA" sz="1600" dirty="0">
                  <a:solidFill>
                    <a:schemeClr val="bg1"/>
                  </a:solidFill>
                  <a:latin typeface="+mj-lt"/>
                </a:rPr>
                <a:t>Technical Support and Helpdesk (skills-based routing)</a:t>
              </a:r>
            </a:p>
          </p:txBody>
        </p:sp>
        <p:sp>
          <p:nvSpPr>
            <p:cNvPr id="13" name="Rectangle 12">
              <a:extLst>
                <a:ext uri="{FF2B5EF4-FFF2-40B4-BE49-F238E27FC236}">
                  <a16:creationId xmlns:a16="http://schemas.microsoft.com/office/drawing/2014/main" id="{876409F4-7707-4E91-AE74-3BAC3C9D85E8}"/>
                </a:ext>
              </a:extLst>
            </p:cNvPr>
            <p:cNvSpPr/>
            <p:nvPr/>
          </p:nvSpPr>
          <p:spPr>
            <a:xfrm>
              <a:off x="657508" y="3460153"/>
              <a:ext cx="7403650" cy="461665"/>
            </a:xfrm>
            <a:prstGeom prst="rect">
              <a:avLst/>
            </a:prstGeom>
            <a:solidFill>
              <a:schemeClr val="tx1"/>
            </a:solidFill>
          </p:spPr>
          <p:txBody>
            <a:bodyPr wrap="square" tIns="91440" bIns="91440">
              <a:noAutofit/>
            </a:bodyPr>
            <a:lstStyle/>
            <a:p>
              <a:pPr marL="168275" indent="-168275" defTabSz="914400">
                <a:buFont typeface="Arial" panose="020B0604020202020204" pitchFamily="34" charset="0"/>
                <a:buChar char="•"/>
              </a:pPr>
              <a:r>
                <a:rPr lang="en-CA" sz="1600" dirty="0">
                  <a:solidFill>
                    <a:schemeClr val="bg1"/>
                  </a:solidFill>
                  <a:latin typeface="+mj-lt"/>
                </a:rPr>
                <a:t>Automating Appointments and Scheduling (</a:t>
              </a:r>
              <a:r>
                <a:rPr lang="en-CA" sz="1600" dirty="0" err="1">
                  <a:solidFill>
                    <a:schemeClr val="bg1"/>
                  </a:solidFill>
                  <a:latin typeface="+mj-lt"/>
                </a:rPr>
                <a:t>Dynotes</a:t>
              </a:r>
              <a:r>
                <a:rPr lang="en-CA" sz="1600" dirty="0">
                  <a:solidFill>
                    <a:schemeClr val="bg1"/>
                  </a:solidFill>
                  <a:latin typeface="+mj-lt"/>
                </a:rPr>
                <a:t>)</a:t>
              </a:r>
            </a:p>
          </p:txBody>
        </p:sp>
        <p:sp>
          <p:nvSpPr>
            <p:cNvPr id="14" name="Rectangle 13">
              <a:extLst>
                <a:ext uri="{FF2B5EF4-FFF2-40B4-BE49-F238E27FC236}">
                  <a16:creationId xmlns:a16="http://schemas.microsoft.com/office/drawing/2014/main" id="{F407A717-3157-4DB0-856A-E2C6D70BC55F}"/>
                </a:ext>
              </a:extLst>
            </p:cNvPr>
            <p:cNvSpPr/>
            <p:nvPr/>
          </p:nvSpPr>
          <p:spPr>
            <a:xfrm>
              <a:off x="657508" y="3995558"/>
              <a:ext cx="7403650" cy="461665"/>
            </a:xfrm>
            <a:prstGeom prst="rect">
              <a:avLst/>
            </a:prstGeom>
            <a:solidFill>
              <a:schemeClr val="tx1"/>
            </a:solidFill>
          </p:spPr>
          <p:txBody>
            <a:bodyPr wrap="square" tIns="91440" bIns="91440">
              <a:noAutofit/>
            </a:bodyPr>
            <a:lstStyle/>
            <a:p>
              <a:pPr marL="168275" indent="-168275" defTabSz="914400">
                <a:buFont typeface="Arial" panose="020B0604020202020204" pitchFamily="34" charset="0"/>
                <a:buChar char="•"/>
              </a:pPr>
              <a:r>
                <a:rPr lang="en-US" sz="1600" dirty="0">
                  <a:solidFill>
                    <a:schemeClr val="bg1"/>
                  </a:solidFill>
                  <a:latin typeface="+mj-lt"/>
                </a:rPr>
                <a:t>Customer Outreach (SMS channel, power dialer)</a:t>
              </a:r>
            </a:p>
          </p:txBody>
        </p:sp>
        <p:sp>
          <p:nvSpPr>
            <p:cNvPr id="15" name="Rectangle 14">
              <a:extLst>
                <a:ext uri="{FF2B5EF4-FFF2-40B4-BE49-F238E27FC236}">
                  <a16:creationId xmlns:a16="http://schemas.microsoft.com/office/drawing/2014/main" id="{E6BDEF14-7B63-42EC-8910-C149D1F8AD1E}"/>
                </a:ext>
              </a:extLst>
            </p:cNvPr>
            <p:cNvSpPr/>
            <p:nvPr/>
          </p:nvSpPr>
          <p:spPr>
            <a:xfrm>
              <a:off x="657508" y="4530963"/>
              <a:ext cx="7403650" cy="461665"/>
            </a:xfrm>
            <a:prstGeom prst="rect">
              <a:avLst/>
            </a:prstGeom>
            <a:solidFill>
              <a:schemeClr val="tx1"/>
            </a:solidFill>
          </p:spPr>
          <p:txBody>
            <a:bodyPr wrap="square" tIns="91440" bIns="91440">
              <a:noAutofit/>
            </a:bodyPr>
            <a:lstStyle/>
            <a:p>
              <a:pPr marL="168275" indent="-168275" defTabSz="914400">
                <a:buFont typeface="Arial" panose="020B0604020202020204" pitchFamily="34" charset="0"/>
                <a:buChar char="•"/>
              </a:pPr>
              <a:r>
                <a:rPr lang="en-US" sz="1600" dirty="0">
                  <a:solidFill>
                    <a:schemeClr val="bg1"/>
                  </a:solidFill>
                  <a:latin typeface="+mj-lt"/>
                </a:rPr>
                <a:t>Self-Serve customer service (Interactive Voice Response)</a:t>
              </a:r>
            </a:p>
          </p:txBody>
        </p:sp>
        <p:sp>
          <p:nvSpPr>
            <p:cNvPr id="16" name="Rectangle 15">
              <a:extLst>
                <a:ext uri="{FF2B5EF4-FFF2-40B4-BE49-F238E27FC236}">
                  <a16:creationId xmlns:a16="http://schemas.microsoft.com/office/drawing/2014/main" id="{083ED4DA-26E4-4908-B3C8-CFA9CBFA4D75}"/>
                </a:ext>
              </a:extLst>
            </p:cNvPr>
            <p:cNvSpPr/>
            <p:nvPr/>
          </p:nvSpPr>
          <p:spPr>
            <a:xfrm>
              <a:off x="657508" y="5066369"/>
              <a:ext cx="7403650" cy="461665"/>
            </a:xfrm>
            <a:prstGeom prst="rect">
              <a:avLst/>
            </a:prstGeom>
            <a:solidFill>
              <a:schemeClr val="tx1"/>
            </a:solidFill>
          </p:spPr>
          <p:txBody>
            <a:bodyPr wrap="square" tIns="91440" bIns="91440">
              <a:noAutofit/>
            </a:bodyPr>
            <a:lstStyle/>
            <a:p>
              <a:pPr marL="168275" indent="-168275" defTabSz="914400">
                <a:buFont typeface="Arial" panose="020B0604020202020204" pitchFamily="34" charset="0"/>
                <a:buChar char="•"/>
              </a:pPr>
              <a:r>
                <a:rPr lang="en-CA" sz="1600" dirty="0">
                  <a:solidFill>
                    <a:schemeClr val="bg1"/>
                  </a:solidFill>
                  <a:latin typeface="+mj-lt"/>
                </a:rPr>
                <a:t>Live Chat Support (web chat, ICR)</a:t>
              </a:r>
            </a:p>
          </p:txBody>
        </p:sp>
      </p:grpSp>
    </p:spTree>
    <p:extLst>
      <p:ext uri="{BB962C8B-B14F-4D97-AF65-F5344CB8AC3E}">
        <p14:creationId xmlns:p14="http://schemas.microsoft.com/office/powerpoint/2010/main" val="61328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336957-7304-054C-922B-11BFC783BB1F}"/>
              </a:ext>
            </a:extLst>
          </p:cNvPr>
          <p:cNvSpPr txBox="1"/>
          <p:nvPr/>
        </p:nvSpPr>
        <p:spPr bwMode="auto">
          <a:xfrm>
            <a:off x="3735830" y="5208208"/>
            <a:ext cx="4892040" cy="338554"/>
          </a:xfrm>
          <a:prstGeom prst="rect">
            <a:avLst/>
          </a:prstGeom>
          <a:solidFill>
            <a:schemeClr val="tx1">
              <a:lumMod val="75000"/>
              <a:alpha val="80297"/>
            </a:schemeClr>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defPPr>
              <a:defRPr lang="en-US"/>
            </a:defPPr>
            <a:lvl1pPr marR="0" lvl="0" indent="0" algn="ctr" defTabSz="914400" fontAlgn="base">
              <a:lnSpc>
                <a:spcPct val="100000"/>
              </a:lnSpc>
              <a:spcBef>
                <a:spcPct val="0"/>
              </a:spcBef>
              <a:spcAft>
                <a:spcPct val="0"/>
              </a:spcAft>
              <a:buClrTx/>
              <a:buSzTx/>
              <a:buFontTx/>
              <a:buNone/>
              <a:tabLst/>
              <a:defRPr kumimoji="0" sz="2800" b="0" i="0" u="none" strike="noStrike" cap="none" spc="0" normalizeH="0" baseline="0">
                <a:ln>
                  <a:noFill/>
                </a:ln>
                <a:solidFill>
                  <a:schemeClr val="bg1"/>
                </a:solidFill>
                <a:effectLst/>
                <a:uLnTx/>
                <a:uFillTx/>
                <a:latin typeface="Trebuchet MS"/>
                <a:ea typeface="ＭＳ Ｐゴシック" charset="0"/>
                <a:cs typeface="Trebuchet MS"/>
              </a:defRPr>
            </a:lvl1pPr>
          </a:lstStyle>
          <a:p>
            <a:r>
              <a:rPr lang="en-US" sz="1600" i="1" dirty="0">
                <a:latin typeface="Arial" panose="020B0604020202020204" pitchFamily="34" charset="0"/>
                <a:cs typeface="Arial" panose="020B0604020202020204" pitchFamily="34" charset="0"/>
              </a:rPr>
              <a:t>(Poll will appear on-screen)</a:t>
            </a:r>
          </a:p>
        </p:txBody>
      </p:sp>
      <p:sp>
        <p:nvSpPr>
          <p:cNvPr id="23" name="Title 1">
            <a:extLst>
              <a:ext uri="{FF2B5EF4-FFF2-40B4-BE49-F238E27FC236}">
                <a16:creationId xmlns:a16="http://schemas.microsoft.com/office/drawing/2014/main" id="{31705721-B291-B74C-89A0-0CD13EDAD9AF}"/>
              </a:ext>
            </a:extLst>
          </p:cNvPr>
          <p:cNvSpPr>
            <a:spLocks noGrp="1"/>
          </p:cNvSpPr>
          <p:nvPr>
            <p:ph type="title"/>
          </p:nvPr>
        </p:nvSpPr>
        <p:spPr>
          <a:xfrm>
            <a:off x="742298" y="128174"/>
            <a:ext cx="10707403" cy="1036850"/>
          </a:xfrm>
        </p:spPr>
        <p:txBody>
          <a:bodyPr/>
          <a:lstStyle/>
          <a:p>
            <a:r>
              <a:rPr lang="en-US" dirty="0"/>
              <a:t>Poll Time!</a:t>
            </a:r>
          </a:p>
        </p:txBody>
      </p:sp>
      <p:sp>
        <p:nvSpPr>
          <p:cNvPr id="8" name="Rectangle 7">
            <a:extLst>
              <a:ext uri="{FF2B5EF4-FFF2-40B4-BE49-F238E27FC236}">
                <a16:creationId xmlns:a16="http://schemas.microsoft.com/office/drawing/2014/main" id="{42641D2A-86D0-47FB-9EF3-9570D980C461}"/>
              </a:ext>
            </a:extLst>
          </p:cNvPr>
          <p:cNvSpPr/>
          <p:nvPr/>
        </p:nvSpPr>
        <p:spPr>
          <a:xfrm>
            <a:off x="3508129" y="1732619"/>
            <a:ext cx="5347441" cy="1908215"/>
          </a:xfrm>
          <a:prstGeom prst="rect">
            <a:avLst/>
          </a:prstGeom>
          <a:solidFill>
            <a:srgbClr val="EE3224"/>
          </a:solidFill>
        </p:spPr>
        <p:txBody>
          <a:bodyPr wrap="square" tIns="91440" bIns="91440">
            <a:spAutoFit/>
          </a:bodyPr>
          <a:lstStyle/>
          <a:p>
            <a:pPr algn="ctr" defTabSz="914400"/>
            <a:endParaRPr lang="en-CA" sz="2800" dirty="0">
              <a:solidFill>
                <a:schemeClr val="bg1"/>
              </a:solidFill>
              <a:latin typeface="Trebuchet MS" panose="020B0603020202020204" pitchFamily="34" charset="0"/>
            </a:endParaRPr>
          </a:p>
          <a:p>
            <a:pPr algn="ctr" defTabSz="914400"/>
            <a:r>
              <a:rPr lang="en-CA" sz="2800" b="1" dirty="0">
                <a:solidFill>
                  <a:schemeClr val="bg1"/>
                </a:solidFill>
                <a:latin typeface="Arial" panose="020B0604020202020204" pitchFamily="34" charset="0"/>
                <a:cs typeface="Arial" panose="020B0604020202020204" pitchFamily="34" charset="0"/>
              </a:rPr>
              <a:t>Any changes in customer </a:t>
            </a:r>
            <a:br>
              <a:rPr lang="en-CA" sz="2800" b="1" dirty="0">
                <a:solidFill>
                  <a:schemeClr val="bg1"/>
                </a:solidFill>
                <a:latin typeface="Arial" panose="020B0604020202020204" pitchFamily="34" charset="0"/>
                <a:cs typeface="Arial" panose="020B0604020202020204" pitchFamily="34" charset="0"/>
              </a:rPr>
            </a:br>
            <a:r>
              <a:rPr lang="en-CA" sz="2800" b="1" dirty="0">
                <a:solidFill>
                  <a:schemeClr val="bg1"/>
                </a:solidFill>
                <a:latin typeface="Arial" panose="020B0604020202020204" pitchFamily="34" charset="0"/>
                <a:cs typeface="Arial" panose="020B0604020202020204" pitchFamily="34" charset="0"/>
              </a:rPr>
              <a:t>trends in the last year?</a:t>
            </a:r>
          </a:p>
          <a:p>
            <a:pPr algn="ctr" defTabSz="914400"/>
            <a:endParaRPr lang="en-CA" sz="28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4088693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85C1B247-1DFF-D34C-BF1F-21ADC5B9CAFB}"/>
              </a:ext>
            </a:extLst>
          </p:cNvPr>
          <p:cNvSpPr txBox="1"/>
          <p:nvPr/>
        </p:nvSpPr>
        <p:spPr>
          <a:xfrm>
            <a:off x="5298269" y="6050887"/>
            <a:ext cx="1595462" cy="276999"/>
          </a:xfrm>
          <a:prstGeom prst="rect">
            <a:avLst/>
          </a:prstGeom>
          <a:solidFill>
            <a:schemeClr val="bg1"/>
          </a:solidFill>
        </p:spPr>
        <p:txBody>
          <a:bodyPr wrap="square" rtlCol="0" anchor="ctr" anchorCtr="0">
            <a:noAutofit/>
          </a:bodyPr>
          <a:lstStyle/>
          <a:p>
            <a:pPr algn="ctr"/>
            <a:r>
              <a:rPr lang="en-US" sz="850" b="0" i="0" spc="300" dirty="0">
                <a:solidFill>
                  <a:schemeClr val="tx2">
                    <a:alpha val="70484"/>
                  </a:schemeClr>
                </a:solidFill>
                <a:latin typeface="Open Sans" panose="020B0606030504020204" pitchFamily="34" charset="0"/>
                <a:ea typeface="Open Sans" panose="020B0606030504020204" pitchFamily="34" charset="0"/>
                <a:cs typeface="Open Sans" panose="020B0606030504020204" pitchFamily="34" charset="0"/>
              </a:rPr>
              <a:t>CONFIDENTIAL</a:t>
            </a:r>
          </a:p>
        </p:txBody>
      </p:sp>
      <p:pic>
        <p:nvPicPr>
          <p:cNvPr id="12" name="Picture 11" descr="Clarity Connect.psd"/>
          <p:cNvPicPr>
            <a:picLocks noChangeAspect="1"/>
          </p:cNvPicPr>
          <p:nvPr/>
        </p:nvPicPr>
        <p:blipFill rotWithShape="1">
          <a:blip r:embed="rId3" cstate="screen">
            <a:extLst>
              <a:ext uri="{BEBA8EAE-BF5A-486C-A8C5-ECC9F3942E4B}">
                <a14:imgProps xmlns:a14="http://schemas.microsoft.com/office/drawing/2010/main">
                  <a14:imgLayer r:embed="rId4">
                    <a14:imgEffect>
                      <a14:artisticCement trans="46000"/>
                    </a14:imgEffect>
                  </a14:imgLayer>
                </a14:imgProps>
              </a:ext>
              <a:ext uri="{28A0092B-C50C-407E-A947-70E740481C1C}">
                <a14:useLocalDpi xmlns:a14="http://schemas.microsoft.com/office/drawing/2010/main"/>
              </a:ext>
            </a:extLst>
          </a:blip>
          <a:srcRect b="-40"/>
          <a:stretch/>
        </p:blipFill>
        <p:spPr>
          <a:xfrm>
            <a:off x="926230" y="790220"/>
            <a:ext cx="10763261" cy="5116973"/>
          </a:xfrm>
          <a:prstGeom prst="rect">
            <a:avLst/>
          </a:prstGeom>
          <a:solidFill>
            <a:schemeClr val="accent1"/>
          </a:solidFill>
        </p:spPr>
      </p:pic>
      <p:sp>
        <p:nvSpPr>
          <p:cNvPr id="13" name="TextBox 12">
            <a:extLst>
              <a:ext uri="{FF2B5EF4-FFF2-40B4-BE49-F238E27FC236}">
                <a16:creationId xmlns:a16="http://schemas.microsoft.com/office/drawing/2014/main" id="{F8FB5FB9-1FB9-49D4-9C92-EBE840F919B0}"/>
              </a:ext>
            </a:extLst>
          </p:cNvPr>
          <p:cNvSpPr txBox="1"/>
          <p:nvPr/>
        </p:nvSpPr>
        <p:spPr>
          <a:xfrm>
            <a:off x="5425095" y="1454371"/>
            <a:ext cx="5473191" cy="2985433"/>
          </a:xfrm>
          <a:prstGeom prst="rect">
            <a:avLst/>
          </a:prstGeom>
          <a:solidFill>
            <a:schemeClr val="bg1">
              <a:alpha val="59109"/>
            </a:schemeClr>
          </a:solidFill>
        </p:spPr>
        <p:txBody>
          <a:bodyPr wrap="square" rtlCol="0" anchor="ctr" anchorCtr="0">
            <a:spAutoFit/>
          </a:bodyPr>
          <a:lstStyle/>
          <a:p>
            <a:pPr algn="ctr"/>
            <a:r>
              <a:rPr lang="en-US" sz="9600" b="1" spc="-700" dirty="0">
                <a:solidFill>
                  <a:srgbClr val="EE3224"/>
                </a:solidFill>
              </a:rPr>
              <a:t>60%</a:t>
            </a:r>
            <a:br>
              <a:rPr lang="en-US" sz="5400" dirty="0">
                <a:solidFill>
                  <a:srgbClr val="EE3224"/>
                </a:solidFill>
              </a:rPr>
            </a:br>
            <a:r>
              <a:rPr lang="en-US" sz="2800" dirty="0">
                <a:solidFill>
                  <a:srgbClr val="EE3224"/>
                </a:solidFill>
              </a:rPr>
              <a:t>of failed attempts at First Call Resolution (FCR) </a:t>
            </a:r>
          </a:p>
          <a:p>
            <a:pPr algn="ctr"/>
            <a:r>
              <a:rPr lang="en-US" sz="1800" dirty="0">
                <a:solidFill>
                  <a:schemeClr val="bg2">
                    <a:lumMod val="10000"/>
                  </a:schemeClr>
                </a:solidFill>
              </a:rPr>
              <a:t>could have been prevented, with a Contact Center solution that rapidly gets the agent to the right data</a:t>
            </a:r>
            <a:endParaRPr lang="en-US" sz="3600" dirty="0">
              <a:solidFill>
                <a:schemeClr val="bg2">
                  <a:lumMod val="10000"/>
                </a:schemeClr>
              </a:solidFill>
            </a:endParaRPr>
          </a:p>
        </p:txBody>
      </p:sp>
      <p:sp>
        <p:nvSpPr>
          <p:cNvPr id="14" name="TextBox 13">
            <a:extLst>
              <a:ext uri="{FF2B5EF4-FFF2-40B4-BE49-F238E27FC236}">
                <a16:creationId xmlns:a16="http://schemas.microsoft.com/office/drawing/2014/main" id="{DAA01A79-370F-6248-AB40-0E5339DB0187}"/>
              </a:ext>
            </a:extLst>
          </p:cNvPr>
          <p:cNvSpPr txBox="1"/>
          <p:nvPr/>
        </p:nvSpPr>
        <p:spPr bwMode="auto">
          <a:xfrm>
            <a:off x="8161691" y="6067780"/>
            <a:ext cx="37731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lvl="0"/>
            <a:r>
              <a:rPr lang="en-US" sz="600" dirty="0">
                <a:solidFill>
                  <a:schemeClr val="tx2"/>
                </a:solidFill>
              </a:rPr>
              <a:t>https://logmeincdn.azureedge.net/jivemedia/library/wp-content/uploads/2017/08/CCenterEbook.pdf</a:t>
            </a:r>
          </a:p>
        </p:txBody>
      </p:sp>
      <p:sp>
        <p:nvSpPr>
          <p:cNvPr id="7" name="Title 1">
            <a:extLst>
              <a:ext uri="{FF2B5EF4-FFF2-40B4-BE49-F238E27FC236}">
                <a16:creationId xmlns:a16="http://schemas.microsoft.com/office/drawing/2014/main" id="{F83BFE30-6373-459B-8D72-415AC58D41E2}"/>
              </a:ext>
            </a:extLst>
          </p:cNvPr>
          <p:cNvSpPr txBox="1">
            <a:spLocks/>
          </p:cNvSpPr>
          <p:nvPr/>
        </p:nvSpPr>
        <p:spPr>
          <a:xfrm>
            <a:off x="-122165" y="60484"/>
            <a:ext cx="12192000" cy="523389"/>
          </a:xfrm>
          <a:prstGeom prst="rect">
            <a:avLst/>
          </a:prstGeom>
        </p:spPr>
        <p:txBody>
          <a:bodyPr/>
          <a:lstStyle>
            <a:lvl1pPr algn="ctr" rtl="0" eaLnBrk="1" fontAlgn="base" hangingPunct="1">
              <a:lnSpc>
                <a:spcPct val="100000"/>
              </a:lnSpc>
              <a:spcBef>
                <a:spcPts val="0"/>
              </a:spcBef>
              <a:spcAft>
                <a:spcPts val="2000"/>
              </a:spcAft>
              <a:defRPr sz="5867" b="0" i="0">
                <a:solidFill>
                  <a:schemeClr val="bg1"/>
                </a:solidFill>
                <a:latin typeface="Trebuchet MS"/>
                <a:ea typeface="ＭＳ Ｐゴシック" charset="0"/>
                <a:cs typeface="Open Sans"/>
              </a:defRPr>
            </a:lvl1pPr>
            <a:lvl2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2pPr>
            <a:lvl3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3pPr>
            <a:lvl4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4pPr>
            <a:lvl5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5pPr>
            <a:lvl6pPr marL="609585" algn="ctr" rtl="0" eaLnBrk="1" fontAlgn="base" hangingPunct="1">
              <a:spcBef>
                <a:spcPct val="0"/>
              </a:spcBef>
              <a:spcAft>
                <a:spcPct val="0"/>
              </a:spcAft>
              <a:defRPr sz="5867">
                <a:solidFill>
                  <a:schemeClr val="tx1"/>
                </a:solidFill>
                <a:latin typeface="Calibri" charset="0"/>
                <a:ea typeface="ＭＳ Ｐゴシック" charset="0"/>
              </a:defRPr>
            </a:lvl6pPr>
            <a:lvl7pPr marL="1219170" algn="ctr" rtl="0" eaLnBrk="1" fontAlgn="base" hangingPunct="1">
              <a:spcBef>
                <a:spcPct val="0"/>
              </a:spcBef>
              <a:spcAft>
                <a:spcPct val="0"/>
              </a:spcAft>
              <a:defRPr sz="5867">
                <a:solidFill>
                  <a:schemeClr val="tx1"/>
                </a:solidFill>
                <a:latin typeface="Calibri" charset="0"/>
                <a:ea typeface="ＭＳ Ｐゴシック" charset="0"/>
              </a:defRPr>
            </a:lvl7pPr>
            <a:lvl8pPr marL="1828754" algn="ctr" rtl="0" eaLnBrk="1" fontAlgn="base" hangingPunct="1">
              <a:spcBef>
                <a:spcPct val="0"/>
              </a:spcBef>
              <a:spcAft>
                <a:spcPct val="0"/>
              </a:spcAft>
              <a:defRPr sz="5867">
                <a:solidFill>
                  <a:schemeClr val="tx1"/>
                </a:solidFill>
                <a:latin typeface="Calibri" charset="0"/>
                <a:ea typeface="ＭＳ Ｐゴシック" charset="0"/>
              </a:defRPr>
            </a:lvl8pPr>
            <a:lvl9pPr marL="2438339" algn="ctr" rtl="0" eaLnBrk="1" fontAlgn="base" hangingPunct="1">
              <a:spcBef>
                <a:spcPct val="0"/>
              </a:spcBef>
              <a:spcAft>
                <a:spcPct val="0"/>
              </a:spcAft>
              <a:defRPr sz="5867">
                <a:solidFill>
                  <a:schemeClr val="tx1"/>
                </a:solidFill>
                <a:latin typeface="Calibri" charset="0"/>
                <a:ea typeface="ＭＳ Ｐゴシック" charset="0"/>
              </a:defRPr>
            </a:lvl9pPr>
          </a:lstStyle>
          <a:p>
            <a:pPr defTabSz="914400"/>
            <a:r>
              <a:rPr lang="en-US" sz="4400" i="1" kern="0" dirty="0"/>
              <a:t>Let’s back this up with numbers…</a:t>
            </a:r>
          </a:p>
        </p:txBody>
      </p:sp>
    </p:spTree>
    <p:extLst>
      <p:ext uri="{BB962C8B-B14F-4D97-AF65-F5344CB8AC3E}">
        <p14:creationId xmlns:p14="http://schemas.microsoft.com/office/powerpoint/2010/main" val="374278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FB5FB9-1FB9-49D4-9C92-EBE840F919B0}"/>
              </a:ext>
            </a:extLst>
          </p:cNvPr>
          <p:cNvSpPr txBox="1"/>
          <p:nvPr/>
        </p:nvSpPr>
        <p:spPr>
          <a:xfrm>
            <a:off x="0" y="1042714"/>
            <a:ext cx="12192000" cy="3693319"/>
          </a:xfrm>
          <a:prstGeom prst="rect">
            <a:avLst/>
          </a:prstGeom>
          <a:noFill/>
        </p:spPr>
        <p:txBody>
          <a:bodyPr wrap="square" rtlCol="0" anchor="ctr" anchorCtr="0">
            <a:spAutoFit/>
          </a:bodyPr>
          <a:lstStyle/>
          <a:p>
            <a:pPr algn="ctr"/>
            <a:r>
              <a:rPr lang="en-US" sz="15400" b="1" spc="-700" dirty="0">
                <a:solidFill>
                  <a:srgbClr val="EE3224"/>
                </a:solidFill>
                <a:latin typeface="Arial" panose="020B0604020202020204" pitchFamily="34" charset="0"/>
                <a:cs typeface="Arial" panose="020B0604020202020204" pitchFamily="34" charset="0"/>
              </a:rPr>
              <a:t>66%</a:t>
            </a:r>
            <a:br>
              <a:rPr lang="en-US" sz="7200" dirty="0">
                <a:solidFill>
                  <a:schemeClr val="bg1"/>
                </a:solidFill>
                <a:latin typeface="Arial" panose="020B0604020202020204" pitchFamily="34" charset="0"/>
                <a:cs typeface="Arial" panose="020B0604020202020204" pitchFamily="34" charset="0"/>
              </a:rPr>
            </a:br>
            <a:r>
              <a:rPr lang="en-US" sz="3600" i="1" dirty="0">
                <a:solidFill>
                  <a:schemeClr val="accent6"/>
                </a:solidFill>
                <a:latin typeface="Arial" panose="020B0604020202020204" pitchFamily="34" charset="0"/>
                <a:cs typeface="Arial" panose="020B0604020202020204" pitchFamily="34" charset="0"/>
              </a:rPr>
              <a:t>of customer loyalty decisions </a:t>
            </a:r>
            <a:br>
              <a:rPr lang="en-US" sz="3600" i="1" dirty="0">
                <a:solidFill>
                  <a:schemeClr val="accent6"/>
                </a:solidFill>
                <a:latin typeface="Arial" panose="020B0604020202020204" pitchFamily="34" charset="0"/>
                <a:cs typeface="Arial" panose="020B0604020202020204" pitchFamily="34" charset="0"/>
              </a:rPr>
            </a:br>
            <a:r>
              <a:rPr lang="en-US" sz="3600" dirty="0">
                <a:solidFill>
                  <a:schemeClr val="tx2"/>
                </a:solidFill>
                <a:latin typeface="Arial" panose="020B0604020202020204" pitchFamily="34" charset="0"/>
                <a:cs typeface="Arial" panose="020B0604020202020204" pitchFamily="34" charset="0"/>
              </a:rPr>
              <a:t>are driven by </a:t>
            </a:r>
            <a:r>
              <a:rPr lang="en-US" sz="3600" i="1" dirty="0">
                <a:solidFill>
                  <a:schemeClr val="accent6"/>
                </a:solidFill>
                <a:latin typeface="Arial" panose="020B0604020202020204" pitchFamily="34" charset="0"/>
                <a:cs typeface="Arial" panose="020B0604020202020204" pitchFamily="34" charset="0"/>
              </a:rPr>
              <a:t>customer experience</a:t>
            </a:r>
            <a:endParaRPr lang="en-US" sz="36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AA01A79-370F-6248-AB40-0E5339DB0187}"/>
              </a:ext>
            </a:extLst>
          </p:cNvPr>
          <p:cNvSpPr txBox="1"/>
          <p:nvPr/>
        </p:nvSpPr>
        <p:spPr bwMode="auto">
          <a:xfrm>
            <a:off x="1599501" y="5945851"/>
            <a:ext cx="83482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lvl="0"/>
            <a:r>
              <a:rPr lang="en-US" sz="700" dirty="0">
                <a:solidFill>
                  <a:schemeClr val="tx2"/>
                </a:solidFill>
                <a:hlinkClick r:id="rId3">
                  <a:extLst>
                    <a:ext uri="{A12FA001-AC4F-418D-AE19-62706E023703}">
                      <ahyp:hlinkClr xmlns:ahyp="http://schemas.microsoft.com/office/drawing/2018/hyperlinkcolor" val="tx"/>
                    </a:ext>
                  </a:extLst>
                </a:hlinkClick>
              </a:rPr>
              <a:t>SOURCE: </a:t>
            </a:r>
            <a:r>
              <a:rPr lang="en-US" sz="800" dirty="0">
                <a:solidFill>
                  <a:schemeClr val="tx2"/>
                </a:solidFill>
              </a:rPr>
              <a:t> https://emtemp.gcom.cloud/ngw/globalassets/en/marketing/documents/creating-a-high-impact-customer-experience-strategy-gartner-for-marketers-11-22-2019.pdf</a:t>
            </a:r>
            <a:endParaRPr lang="en-US" sz="700" dirty="0">
              <a:solidFill>
                <a:schemeClr val="tx2"/>
              </a:solidFill>
            </a:endParaRPr>
          </a:p>
        </p:txBody>
      </p:sp>
      <p:sp>
        <p:nvSpPr>
          <p:cNvPr id="5" name="Title 1">
            <a:extLst>
              <a:ext uri="{FF2B5EF4-FFF2-40B4-BE49-F238E27FC236}">
                <a16:creationId xmlns:a16="http://schemas.microsoft.com/office/drawing/2014/main" id="{DD0A5BA8-E544-4C26-9D2B-E682D76C2EF4}"/>
              </a:ext>
            </a:extLst>
          </p:cNvPr>
          <p:cNvSpPr txBox="1">
            <a:spLocks/>
          </p:cNvSpPr>
          <p:nvPr/>
        </p:nvSpPr>
        <p:spPr>
          <a:xfrm>
            <a:off x="522084" y="519325"/>
            <a:ext cx="12192000" cy="523389"/>
          </a:xfrm>
          <a:prstGeom prst="rect">
            <a:avLst/>
          </a:prstGeom>
          <a:solidFill>
            <a:schemeClr val="bg1"/>
          </a:solidFill>
        </p:spPr>
        <p:txBody>
          <a:bodyPr/>
          <a:lstStyle>
            <a:lvl1pPr algn="ctr" rtl="0" eaLnBrk="1" fontAlgn="base" hangingPunct="1">
              <a:lnSpc>
                <a:spcPct val="100000"/>
              </a:lnSpc>
              <a:spcBef>
                <a:spcPts val="0"/>
              </a:spcBef>
              <a:spcAft>
                <a:spcPts val="2000"/>
              </a:spcAft>
              <a:defRPr sz="5867" b="0" i="0">
                <a:solidFill>
                  <a:schemeClr val="bg1"/>
                </a:solidFill>
                <a:latin typeface="Trebuchet MS"/>
                <a:ea typeface="ＭＳ Ｐゴシック" charset="0"/>
                <a:cs typeface="Open Sans"/>
              </a:defRPr>
            </a:lvl1pPr>
            <a:lvl2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2pPr>
            <a:lvl3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3pPr>
            <a:lvl4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4pPr>
            <a:lvl5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5pPr>
            <a:lvl6pPr marL="609585" algn="ctr" rtl="0" eaLnBrk="1" fontAlgn="base" hangingPunct="1">
              <a:spcBef>
                <a:spcPct val="0"/>
              </a:spcBef>
              <a:spcAft>
                <a:spcPct val="0"/>
              </a:spcAft>
              <a:defRPr sz="5867">
                <a:solidFill>
                  <a:schemeClr val="tx1"/>
                </a:solidFill>
                <a:latin typeface="Calibri" charset="0"/>
                <a:ea typeface="ＭＳ Ｐゴシック" charset="0"/>
              </a:defRPr>
            </a:lvl6pPr>
            <a:lvl7pPr marL="1219170" algn="ctr" rtl="0" eaLnBrk="1" fontAlgn="base" hangingPunct="1">
              <a:spcBef>
                <a:spcPct val="0"/>
              </a:spcBef>
              <a:spcAft>
                <a:spcPct val="0"/>
              </a:spcAft>
              <a:defRPr sz="5867">
                <a:solidFill>
                  <a:schemeClr val="tx1"/>
                </a:solidFill>
                <a:latin typeface="Calibri" charset="0"/>
                <a:ea typeface="ＭＳ Ｐゴシック" charset="0"/>
              </a:defRPr>
            </a:lvl7pPr>
            <a:lvl8pPr marL="1828754" algn="ctr" rtl="0" eaLnBrk="1" fontAlgn="base" hangingPunct="1">
              <a:spcBef>
                <a:spcPct val="0"/>
              </a:spcBef>
              <a:spcAft>
                <a:spcPct val="0"/>
              </a:spcAft>
              <a:defRPr sz="5867">
                <a:solidFill>
                  <a:schemeClr val="tx1"/>
                </a:solidFill>
                <a:latin typeface="Calibri" charset="0"/>
                <a:ea typeface="ＭＳ Ｐゴシック" charset="0"/>
              </a:defRPr>
            </a:lvl8pPr>
            <a:lvl9pPr marL="2438339" algn="ctr" rtl="0" eaLnBrk="1" fontAlgn="base" hangingPunct="1">
              <a:spcBef>
                <a:spcPct val="0"/>
              </a:spcBef>
              <a:spcAft>
                <a:spcPct val="0"/>
              </a:spcAft>
              <a:defRPr sz="5867">
                <a:solidFill>
                  <a:schemeClr val="tx1"/>
                </a:solidFill>
                <a:latin typeface="Calibri" charset="0"/>
                <a:ea typeface="ＭＳ Ｐゴシック" charset="0"/>
              </a:defRPr>
            </a:lvl9pPr>
          </a:lstStyle>
          <a:p>
            <a:pPr defTabSz="914400"/>
            <a:r>
              <a:rPr lang="en-US" sz="4400" i="1" kern="0" dirty="0"/>
              <a:t>Let’s back this up with numbers…</a:t>
            </a:r>
          </a:p>
        </p:txBody>
      </p:sp>
      <p:pic>
        <p:nvPicPr>
          <p:cNvPr id="6" name="Picture 5">
            <a:extLst>
              <a:ext uri="{FF2B5EF4-FFF2-40B4-BE49-F238E27FC236}">
                <a16:creationId xmlns:a16="http://schemas.microsoft.com/office/drawing/2014/main" id="{395622C1-DFE0-45F1-A3BD-A6402AF40870}"/>
              </a:ext>
            </a:extLst>
          </p:cNvPr>
          <p:cNvPicPr>
            <a:picLocks noChangeAspect="1"/>
          </p:cNvPicPr>
          <p:nvPr/>
        </p:nvPicPr>
        <p:blipFill>
          <a:blip r:embed="rId4"/>
          <a:stretch>
            <a:fillRect/>
          </a:stretch>
        </p:blipFill>
        <p:spPr>
          <a:xfrm>
            <a:off x="9947734" y="5738516"/>
            <a:ext cx="1648055" cy="600159"/>
          </a:xfrm>
          <a:prstGeom prst="rect">
            <a:avLst/>
          </a:prstGeom>
        </p:spPr>
      </p:pic>
      <p:sp>
        <p:nvSpPr>
          <p:cNvPr id="10" name="TextBox 9">
            <a:extLst>
              <a:ext uri="{FF2B5EF4-FFF2-40B4-BE49-F238E27FC236}">
                <a16:creationId xmlns:a16="http://schemas.microsoft.com/office/drawing/2014/main" id="{4C2FDF5E-8A6F-440A-A849-7559E0007F3D}"/>
              </a:ext>
            </a:extLst>
          </p:cNvPr>
          <p:cNvSpPr txBox="1"/>
          <p:nvPr/>
        </p:nvSpPr>
        <p:spPr bwMode="auto">
          <a:xfrm>
            <a:off x="0" y="5060586"/>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algn="ctr"/>
            <a:r>
              <a:rPr lang="en-US" sz="2000" dirty="0">
                <a:solidFill>
                  <a:schemeClr val="tx2"/>
                </a:solidFill>
              </a:rPr>
              <a:t>Contact Center helps drive loyalty with quicker resolutions, </a:t>
            </a:r>
            <a:br>
              <a:rPr lang="en-US" sz="2000" dirty="0">
                <a:solidFill>
                  <a:schemeClr val="tx2"/>
                </a:solidFill>
              </a:rPr>
            </a:br>
            <a:r>
              <a:rPr lang="en-US" sz="2000" dirty="0">
                <a:solidFill>
                  <a:schemeClr val="tx2"/>
                </a:solidFill>
              </a:rPr>
              <a:t>less customer effort, and continual team improvement.</a:t>
            </a:r>
            <a:endParaRPr lang="en-CA" sz="1800" dirty="0">
              <a:solidFill>
                <a:schemeClr val="tx2"/>
              </a:solidFill>
            </a:endParaRPr>
          </a:p>
        </p:txBody>
      </p:sp>
      <p:sp>
        <p:nvSpPr>
          <p:cNvPr id="13" name="Title 12">
            <a:extLst>
              <a:ext uri="{FF2B5EF4-FFF2-40B4-BE49-F238E27FC236}">
                <a16:creationId xmlns:a16="http://schemas.microsoft.com/office/drawing/2014/main" id="{23DF97C0-5F82-1B49-BEC9-B9D3FB29AD57}"/>
              </a:ext>
            </a:extLst>
          </p:cNvPr>
          <p:cNvSpPr>
            <a:spLocks noGrp="1"/>
          </p:cNvSpPr>
          <p:nvPr>
            <p:ph type="title"/>
          </p:nvPr>
        </p:nvSpPr>
        <p:spPr>
          <a:xfrm>
            <a:off x="925457" y="124238"/>
            <a:ext cx="10707403" cy="1036850"/>
          </a:xfrm>
        </p:spPr>
        <p:txBody>
          <a:bodyPr/>
          <a:lstStyle/>
          <a:p>
            <a:r>
              <a:rPr lang="en-US" dirty="0"/>
              <a:t>Let’s Back This Up With Numbers…</a:t>
            </a:r>
          </a:p>
        </p:txBody>
      </p:sp>
    </p:spTree>
    <p:extLst>
      <p:ext uri="{BB962C8B-B14F-4D97-AF65-F5344CB8AC3E}">
        <p14:creationId xmlns:p14="http://schemas.microsoft.com/office/powerpoint/2010/main" val="205919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8FB5FB9-1FB9-49D4-9C92-EBE840F919B0}"/>
              </a:ext>
            </a:extLst>
          </p:cNvPr>
          <p:cNvSpPr txBox="1"/>
          <p:nvPr/>
        </p:nvSpPr>
        <p:spPr>
          <a:xfrm>
            <a:off x="5148965" y="1994254"/>
            <a:ext cx="4829805" cy="2862322"/>
          </a:xfrm>
          <a:prstGeom prst="rect">
            <a:avLst/>
          </a:prstGeom>
          <a:noFill/>
        </p:spPr>
        <p:txBody>
          <a:bodyPr wrap="square" rtlCol="0" anchor="ctr" anchorCtr="0">
            <a:spAutoFit/>
          </a:bodyPr>
          <a:lstStyle/>
          <a:p>
            <a:pPr algn="ctr"/>
            <a:r>
              <a:rPr lang="en-US" sz="9600" b="1" spc="-700" dirty="0">
                <a:solidFill>
                  <a:schemeClr val="bg1"/>
                </a:solidFill>
              </a:rPr>
              <a:t>73%</a:t>
            </a:r>
            <a:br>
              <a:rPr lang="en-US" sz="5400" dirty="0">
                <a:solidFill>
                  <a:schemeClr val="bg1"/>
                </a:solidFill>
              </a:rPr>
            </a:br>
            <a:r>
              <a:rPr lang="en-US" sz="2800" dirty="0">
                <a:solidFill>
                  <a:schemeClr val="bg1"/>
                </a:solidFill>
              </a:rPr>
              <a:t>consumers point to customer </a:t>
            </a:r>
            <a:br>
              <a:rPr lang="en-US" sz="2800" dirty="0">
                <a:solidFill>
                  <a:schemeClr val="bg1"/>
                </a:solidFill>
              </a:rPr>
            </a:br>
            <a:r>
              <a:rPr lang="en-US" sz="2800" dirty="0">
                <a:solidFill>
                  <a:schemeClr val="bg1"/>
                </a:solidFill>
              </a:rPr>
              <a:t>experience as the key factor </a:t>
            </a:r>
            <a:br>
              <a:rPr lang="en-US" sz="2800" dirty="0">
                <a:solidFill>
                  <a:schemeClr val="bg1"/>
                </a:solidFill>
              </a:rPr>
            </a:br>
            <a:r>
              <a:rPr lang="en-US" sz="2800" dirty="0">
                <a:solidFill>
                  <a:schemeClr val="bg1"/>
                </a:solidFill>
              </a:rPr>
              <a:t>in a purchasing decision </a:t>
            </a:r>
            <a:endParaRPr lang="en-US" sz="4800" dirty="0">
              <a:solidFill>
                <a:schemeClr val="bg1"/>
              </a:solidFill>
            </a:endParaRPr>
          </a:p>
        </p:txBody>
      </p:sp>
      <p:pic>
        <p:nvPicPr>
          <p:cNvPr id="3074" name="Picture 2" descr="Image result for angry custo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985" y="1203254"/>
            <a:ext cx="8572500" cy="5238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8FB5FB9-1FB9-49D4-9C92-EBE840F919B0}"/>
              </a:ext>
            </a:extLst>
          </p:cNvPr>
          <p:cNvSpPr txBox="1"/>
          <p:nvPr/>
        </p:nvSpPr>
        <p:spPr>
          <a:xfrm>
            <a:off x="1085637" y="2235266"/>
            <a:ext cx="2686268" cy="1569660"/>
          </a:xfrm>
          <a:prstGeom prst="rect">
            <a:avLst/>
          </a:prstGeom>
          <a:noFill/>
        </p:spPr>
        <p:txBody>
          <a:bodyPr wrap="square" rtlCol="0" anchor="ctr" anchorCtr="0">
            <a:spAutoFit/>
          </a:bodyPr>
          <a:lstStyle/>
          <a:p>
            <a:pPr algn="ctr"/>
            <a:r>
              <a:rPr lang="en-US" sz="9600" b="1" spc="-700" dirty="0">
                <a:solidFill>
                  <a:srgbClr val="EE3224"/>
                </a:solidFill>
              </a:rPr>
              <a:t>82%</a:t>
            </a:r>
            <a:endParaRPr lang="en-US" sz="4800" dirty="0">
              <a:solidFill>
                <a:srgbClr val="EE3224"/>
              </a:solidFill>
            </a:endParaRPr>
          </a:p>
        </p:txBody>
      </p:sp>
      <p:sp>
        <p:nvSpPr>
          <p:cNvPr id="8" name="TextBox 7">
            <a:extLst>
              <a:ext uri="{FF2B5EF4-FFF2-40B4-BE49-F238E27FC236}">
                <a16:creationId xmlns:a16="http://schemas.microsoft.com/office/drawing/2014/main" id="{F8FB5FB9-1FB9-49D4-9C92-EBE840F919B0}"/>
              </a:ext>
            </a:extLst>
          </p:cNvPr>
          <p:cNvSpPr txBox="1"/>
          <p:nvPr/>
        </p:nvSpPr>
        <p:spPr>
          <a:xfrm>
            <a:off x="7748665" y="1512178"/>
            <a:ext cx="3177912" cy="1569660"/>
          </a:xfrm>
          <a:prstGeom prst="rect">
            <a:avLst/>
          </a:prstGeom>
          <a:noFill/>
        </p:spPr>
        <p:txBody>
          <a:bodyPr wrap="square" rtlCol="0" anchor="ctr" anchorCtr="0">
            <a:spAutoFit/>
          </a:bodyPr>
          <a:lstStyle/>
          <a:p>
            <a:pPr algn="ctr"/>
            <a:r>
              <a:rPr lang="en-US" sz="2400" dirty="0"/>
              <a:t>of customers stopped doing business with a company after a bad experience</a:t>
            </a:r>
            <a:endParaRPr lang="en-US" sz="4400" dirty="0"/>
          </a:p>
        </p:txBody>
      </p:sp>
      <p:pic>
        <p:nvPicPr>
          <p:cNvPr id="3076" name="Picture 4" descr="Image result for gartner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9747" y="3228217"/>
            <a:ext cx="928964" cy="21521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054797CB-18B3-41A9-84FF-BB8C0FF14F54}"/>
              </a:ext>
            </a:extLst>
          </p:cNvPr>
          <p:cNvSpPr txBox="1">
            <a:spLocks/>
          </p:cNvSpPr>
          <p:nvPr/>
        </p:nvSpPr>
        <p:spPr>
          <a:xfrm>
            <a:off x="-122165" y="60484"/>
            <a:ext cx="12192000" cy="523389"/>
          </a:xfrm>
          <a:prstGeom prst="rect">
            <a:avLst/>
          </a:prstGeom>
        </p:spPr>
        <p:txBody>
          <a:bodyPr/>
          <a:lstStyle>
            <a:lvl1pPr algn="ctr" rtl="0" eaLnBrk="1" fontAlgn="base" hangingPunct="1">
              <a:lnSpc>
                <a:spcPct val="100000"/>
              </a:lnSpc>
              <a:spcBef>
                <a:spcPts val="0"/>
              </a:spcBef>
              <a:spcAft>
                <a:spcPts val="2000"/>
              </a:spcAft>
              <a:defRPr sz="5867" b="0" i="0">
                <a:solidFill>
                  <a:schemeClr val="bg1"/>
                </a:solidFill>
                <a:latin typeface="Trebuchet MS"/>
                <a:ea typeface="ＭＳ Ｐゴシック" charset="0"/>
                <a:cs typeface="Open Sans"/>
              </a:defRPr>
            </a:lvl1pPr>
            <a:lvl2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2pPr>
            <a:lvl3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3pPr>
            <a:lvl4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4pPr>
            <a:lvl5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5pPr>
            <a:lvl6pPr marL="609585" algn="ctr" rtl="0" eaLnBrk="1" fontAlgn="base" hangingPunct="1">
              <a:spcBef>
                <a:spcPct val="0"/>
              </a:spcBef>
              <a:spcAft>
                <a:spcPct val="0"/>
              </a:spcAft>
              <a:defRPr sz="5867">
                <a:solidFill>
                  <a:schemeClr val="tx1"/>
                </a:solidFill>
                <a:latin typeface="Calibri" charset="0"/>
                <a:ea typeface="ＭＳ Ｐゴシック" charset="0"/>
              </a:defRPr>
            </a:lvl6pPr>
            <a:lvl7pPr marL="1219170" algn="ctr" rtl="0" eaLnBrk="1" fontAlgn="base" hangingPunct="1">
              <a:spcBef>
                <a:spcPct val="0"/>
              </a:spcBef>
              <a:spcAft>
                <a:spcPct val="0"/>
              </a:spcAft>
              <a:defRPr sz="5867">
                <a:solidFill>
                  <a:schemeClr val="tx1"/>
                </a:solidFill>
                <a:latin typeface="Calibri" charset="0"/>
                <a:ea typeface="ＭＳ Ｐゴシック" charset="0"/>
              </a:defRPr>
            </a:lvl7pPr>
            <a:lvl8pPr marL="1828754" algn="ctr" rtl="0" eaLnBrk="1" fontAlgn="base" hangingPunct="1">
              <a:spcBef>
                <a:spcPct val="0"/>
              </a:spcBef>
              <a:spcAft>
                <a:spcPct val="0"/>
              </a:spcAft>
              <a:defRPr sz="5867">
                <a:solidFill>
                  <a:schemeClr val="tx1"/>
                </a:solidFill>
                <a:latin typeface="Calibri" charset="0"/>
                <a:ea typeface="ＭＳ Ｐゴシック" charset="0"/>
              </a:defRPr>
            </a:lvl8pPr>
            <a:lvl9pPr marL="2438339" algn="ctr" rtl="0" eaLnBrk="1" fontAlgn="base" hangingPunct="1">
              <a:spcBef>
                <a:spcPct val="0"/>
              </a:spcBef>
              <a:spcAft>
                <a:spcPct val="0"/>
              </a:spcAft>
              <a:defRPr sz="5867">
                <a:solidFill>
                  <a:schemeClr val="tx1"/>
                </a:solidFill>
                <a:latin typeface="Calibri" charset="0"/>
                <a:ea typeface="ＭＳ Ｐゴシック" charset="0"/>
              </a:defRPr>
            </a:lvl9pPr>
          </a:lstStyle>
          <a:p>
            <a:pPr defTabSz="914400"/>
            <a:r>
              <a:rPr lang="en-US" sz="4400" i="1" kern="0" dirty="0"/>
              <a:t>Let’s back this up with numbers…</a:t>
            </a:r>
          </a:p>
        </p:txBody>
      </p:sp>
      <p:sp>
        <p:nvSpPr>
          <p:cNvPr id="12" name="Title 11">
            <a:extLst>
              <a:ext uri="{FF2B5EF4-FFF2-40B4-BE49-F238E27FC236}">
                <a16:creationId xmlns:a16="http://schemas.microsoft.com/office/drawing/2014/main" id="{2A3A1A7C-E683-B949-A114-8959D6BEBCF1}"/>
              </a:ext>
            </a:extLst>
          </p:cNvPr>
          <p:cNvSpPr>
            <a:spLocks noGrp="1"/>
          </p:cNvSpPr>
          <p:nvPr>
            <p:ph type="title"/>
          </p:nvPr>
        </p:nvSpPr>
        <p:spPr>
          <a:xfrm>
            <a:off x="962513" y="136277"/>
            <a:ext cx="10707403" cy="1036850"/>
          </a:xfrm>
        </p:spPr>
        <p:txBody>
          <a:bodyPr/>
          <a:lstStyle/>
          <a:p>
            <a:r>
              <a:rPr lang="en-US" dirty="0"/>
              <a:t>Let’s Back This Up With Numbers…</a:t>
            </a:r>
          </a:p>
        </p:txBody>
      </p:sp>
    </p:spTree>
    <p:extLst>
      <p:ext uri="{BB962C8B-B14F-4D97-AF65-F5344CB8AC3E}">
        <p14:creationId xmlns:p14="http://schemas.microsoft.com/office/powerpoint/2010/main" val="326404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45" y="160444"/>
            <a:ext cx="10707403" cy="1036850"/>
          </a:xfrm>
          <a:prstGeom prst="rect">
            <a:avLst/>
          </a:prstGeom>
        </p:spPr>
        <p:txBody>
          <a:bodyPr>
            <a:normAutofit/>
          </a:bodyPr>
          <a:lstStyle/>
          <a:p>
            <a:r>
              <a:rPr lang="en-US" dirty="0"/>
              <a:t>Interact with this Webinar</a:t>
            </a:r>
          </a:p>
        </p:txBody>
      </p:sp>
      <p:grpSp>
        <p:nvGrpSpPr>
          <p:cNvPr id="6" name="Group 5">
            <a:extLst>
              <a:ext uri="{FF2B5EF4-FFF2-40B4-BE49-F238E27FC236}">
                <a16:creationId xmlns:a16="http://schemas.microsoft.com/office/drawing/2014/main" id="{EE13A0CB-6C7D-664B-B002-970987E6945E}"/>
              </a:ext>
            </a:extLst>
          </p:cNvPr>
          <p:cNvGrpSpPr/>
          <p:nvPr/>
        </p:nvGrpSpPr>
        <p:grpSpPr>
          <a:xfrm>
            <a:off x="1142480" y="1394702"/>
            <a:ext cx="3136632" cy="4550183"/>
            <a:chOff x="1238732" y="1394702"/>
            <a:chExt cx="3136632" cy="4550183"/>
          </a:xfrm>
        </p:grpSpPr>
        <p:sp>
          <p:nvSpPr>
            <p:cNvPr id="14" name="Rectangle 13">
              <a:extLst>
                <a:ext uri="{FF2B5EF4-FFF2-40B4-BE49-F238E27FC236}">
                  <a16:creationId xmlns:a16="http://schemas.microsoft.com/office/drawing/2014/main" id="{F8848B19-66C3-814E-98E8-2810BFFD1957}"/>
                </a:ext>
              </a:extLst>
            </p:cNvPr>
            <p:cNvSpPr/>
            <p:nvPr/>
          </p:nvSpPr>
          <p:spPr>
            <a:xfrm>
              <a:off x="1238732" y="1394702"/>
              <a:ext cx="3136632" cy="1889920"/>
            </a:xfrm>
            <a:prstGeom prst="rect">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ea typeface="ＭＳ Ｐゴシック" charset="0"/>
              </a:endParaRPr>
            </a:p>
          </p:txBody>
        </p:sp>
        <p:sp>
          <p:nvSpPr>
            <p:cNvPr id="3" name="Rectangle 2">
              <a:extLst>
                <a:ext uri="{FF2B5EF4-FFF2-40B4-BE49-F238E27FC236}">
                  <a16:creationId xmlns:a16="http://schemas.microsoft.com/office/drawing/2014/main" id="{CD6666C1-534B-0B45-899F-0F818EE3E73E}"/>
                </a:ext>
              </a:extLst>
            </p:cNvPr>
            <p:cNvSpPr/>
            <p:nvPr/>
          </p:nvSpPr>
          <p:spPr>
            <a:xfrm>
              <a:off x="1252567" y="3041263"/>
              <a:ext cx="3122797" cy="2903622"/>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ea typeface="ＭＳ Ｐゴシック" charset="0"/>
              </a:endParaRPr>
            </a:p>
          </p:txBody>
        </p:sp>
      </p:grpSp>
      <p:grpSp>
        <p:nvGrpSpPr>
          <p:cNvPr id="15" name="Group 14">
            <a:extLst>
              <a:ext uri="{FF2B5EF4-FFF2-40B4-BE49-F238E27FC236}">
                <a16:creationId xmlns:a16="http://schemas.microsoft.com/office/drawing/2014/main" id="{A772934F-3045-2F4E-9235-BE1CBE9C14E5}"/>
              </a:ext>
            </a:extLst>
          </p:cNvPr>
          <p:cNvGrpSpPr/>
          <p:nvPr/>
        </p:nvGrpSpPr>
        <p:grpSpPr>
          <a:xfrm>
            <a:off x="4591532" y="1394702"/>
            <a:ext cx="3136632" cy="4550183"/>
            <a:chOff x="1238732" y="1394702"/>
            <a:chExt cx="3136632" cy="4550183"/>
          </a:xfrm>
        </p:grpSpPr>
        <p:sp>
          <p:nvSpPr>
            <p:cNvPr id="16" name="Rectangle 15">
              <a:extLst>
                <a:ext uri="{FF2B5EF4-FFF2-40B4-BE49-F238E27FC236}">
                  <a16:creationId xmlns:a16="http://schemas.microsoft.com/office/drawing/2014/main" id="{2CCCC693-9C80-D44F-B498-2DBAE169FABA}"/>
                </a:ext>
              </a:extLst>
            </p:cNvPr>
            <p:cNvSpPr/>
            <p:nvPr/>
          </p:nvSpPr>
          <p:spPr>
            <a:xfrm>
              <a:off x="1238732" y="1394702"/>
              <a:ext cx="3136632" cy="1889920"/>
            </a:xfrm>
            <a:prstGeom prst="rect">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ea typeface="ＭＳ Ｐゴシック" charset="0"/>
              </a:endParaRPr>
            </a:p>
          </p:txBody>
        </p:sp>
        <p:sp>
          <p:nvSpPr>
            <p:cNvPr id="17" name="Rectangle 16">
              <a:extLst>
                <a:ext uri="{FF2B5EF4-FFF2-40B4-BE49-F238E27FC236}">
                  <a16:creationId xmlns:a16="http://schemas.microsoft.com/office/drawing/2014/main" id="{7442D7C3-14C2-3342-B7A9-958E47928638}"/>
                </a:ext>
              </a:extLst>
            </p:cNvPr>
            <p:cNvSpPr/>
            <p:nvPr/>
          </p:nvSpPr>
          <p:spPr>
            <a:xfrm>
              <a:off x="1252567" y="3041263"/>
              <a:ext cx="3122797" cy="2903622"/>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ea typeface="ＭＳ Ｐゴシック" charset="0"/>
              </a:endParaRPr>
            </a:p>
          </p:txBody>
        </p:sp>
      </p:grpSp>
      <p:grpSp>
        <p:nvGrpSpPr>
          <p:cNvPr id="18" name="Group 17">
            <a:extLst>
              <a:ext uri="{FF2B5EF4-FFF2-40B4-BE49-F238E27FC236}">
                <a16:creationId xmlns:a16="http://schemas.microsoft.com/office/drawing/2014/main" id="{2545D646-5AB3-514C-8B2F-601D063D5B30}"/>
              </a:ext>
            </a:extLst>
          </p:cNvPr>
          <p:cNvGrpSpPr/>
          <p:nvPr/>
        </p:nvGrpSpPr>
        <p:grpSpPr>
          <a:xfrm>
            <a:off x="8056626" y="1394702"/>
            <a:ext cx="3136632" cy="4550183"/>
            <a:chOff x="1238732" y="1394702"/>
            <a:chExt cx="3136632" cy="4550183"/>
          </a:xfrm>
        </p:grpSpPr>
        <p:sp>
          <p:nvSpPr>
            <p:cNvPr id="19" name="Rectangle 18">
              <a:extLst>
                <a:ext uri="{FF2B5EF4-FFF2-40B4-BE49-F238E27FC236}">
                  <a16:creationId xmlns:a16="http://schemas.microsoft.com/office/drawing/2014/main" id="{B43D36D7-A919-1D41-BEDA-D8C78D8D2649}"/>
                </a:ext>
              </a:extLst>
            </p:cNvPr>
            <p:cNvSpPr/>
            <p:nvPr/>
          </p:nvSpPr>
          <p:spPr>
            <a:xfrm>
              <a:off x="1238732" y="1394702"/>
              <a:ext cx="3136632" cy="1889920"/>
            </a:xfrm>
            <a:prstGeom prst="rect">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ea typeface="ＭＳ Ｐゴシック" charset="0"/>
              </a:endParaRPr>
            </a:p>
          </p:txBody>
        </p:sp>
        <p:sp>
          <p:nvSpPr>
            <p:cNvPr id="20" name="Rectangle 19">
              <a:extLst>
                <a:ext uri="{FF2B5EF4-FFF2-40B4-BE49-F238E27FC236}">
                  <a16:creationId xmlns:a16="http://schemas.microsoft.com/office/drawing/2014/main" id="{6D09278C-BF2A-8340-BC8A-3CBA5EC65083}"/>
                </a:ext>
              </a:extLst>
            </p:cNvPr>
            <p:cNvSpPr/>
            <p:nvPr/>
          </p:nvSpPr>
          <p:spPr>
            <a:xfrm>
              <a:off x="1252567" y="3041263"/>
              <a:ext cx="3122797" cy="2903622"/>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ea typeface="ＭＳ Ｐゴシック" charset="0"/>
              </a:endParaRPr>
            </a:p>
          </p:txBody>
        </p:sp>
      </p:grpSp>
      <p:sp>
        <p:nvSpPr>
          <p:cNvPr id="8" name="TextBox 7">
            <a:extLst>
              <a:ext uri="{FF2B5EF4-FFF2-40B4-BE49-F238E27FC236}">
                <a16:creationId xmlns:a16="http://schemas.microsoft.com/office/drawing/2014/main" id="{0FFA26F0-A54E-B041-9933-4294723EFD02}"/>
              </a:ext>
            </a:extLst>
          </p:cNvPr>
          <p:cNvSpPr txBox="1"/>
          <p:nvPr/>
        </p:nvSpPr>
        <p:spPr bwMode="auto">
          <a:xfrm>
            <a:off x="1383062" y="3429000"/>
            <a:ext cx="2655467"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algn="ctr"/>
            <a:r>
              <a:rPr lang="en-US" sz="2200" dirty="0">
                <a:solidFill>
                  <a:srgbClr val="FFFFFF"/>
                </a:solidFill>
              </a:rPr>
              <a:t>Tell us how you’re feeling during the webinar</a:t>
            </a:r>
            <a:r>
              <a:rPr lang="mr-IN" sz="2200" dirty="0">
                <a:solidFill>
                  <a:srgbClr val="FFFFFF"/>
                </a:solidFill>
              </a:rPr>
              <a:t>…</a:t>
            </a:r>
            <a:r>
              <a:rPr lang="en-US" sz="2200" dirty="0">
                <a:solidFill>
                  <a:srgbClr val="FFFFFF"/>
                </a:solidFill>
              </a:rPr>
              <a:t> happy, sad, laughter, applause </a:t>
            </a:r>
            <a:r>
              <a:rPr lang="mr-IN" sz="2200" dirty="0">
                <a:solidFill>
                  <a:srgbClr val="FFFFFF"/>
                </a:solidFill>
              </a:rPr>
              <a:t>–</a:t>
            </a:r>
            <a:r>
              <a:rPr lang="en-US" sz="2200" dirty="0">
                <a:solidFill>
                  <a:srgbClr val="FFFFFF"/>
                </a:solidFill>
              </a:rPr>
              <a:t> all </a:t>
            </a:r>
            <a:br>
              <a:rPr lang="en-US" sz="2200" dirty="0">
                <a:solidFill>
                  <a:srgbClr val="FFFFFF"/>
                </a:solidFill>
              </a:rPr>
            </a:br>
            <a:r>
              <a:rPr lang="en-US" sz="2200" dirty="0">
                <a:solidFill>
                  <a:srgbClr val="FFFFFF"/>
                </a:solidFill>
              </a:rPr>
              <a:t>right here</a:t>
            </a:r>
          </a:p>
          <a:p>
            <a:pPr algn="ctr"/>
            <a:endParaRPr lang="en-US" sz="2200" dirty="0">
              <a:solidFill>
                <a:schemeClr val="accent5"/>
              </a:solidFill>
              <a:cs typeface="Trebuchet MS"/>
            </a:endParaRPr>
          </a:p>
        </p:txBody>
      </p:sp>
      <p:sp>
        <p:nvSpPr>
          <p:cNvPr id="21" name="TextBox 20">
            <a:extLst>
              <a:ext uri="{FF2B5EF4-FFF2-40B4-BE49-F238E27FC236}">
                <a16:creationId xmlns:a16="http://schemas.microsoft.com/office/drawing/2014/main" id="{C8844FB4-C2C8-DA48-B790-018E785AC2E7}"/>
              </a:ext>
            </a:extLst>
          </p:cNvPr>
          <p:cNvSpPr txBox="1"/>
          <p:nvPr/>
        </p:nvSpPr>
        <p:spPr bwMode="auto">
          <a:xfrm>
            <a:off x="4832114" y="3429000"/>
            <a:ext cx="26554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lvl="0" algn="ctr" defTabSz="914400" fontAlgn="base">
              <a:spcBef>
                <a:spcPct val="0"/>
              </a:spcBef>
              <a:spcAft>
                <a:spcPct val="0"/>
              </a:spcAft>
              <a:defRPr/>
            </a:pPr>
            <a:r>
              <a:rPr lang="en-US" sz="2200" dirty="0">
                <a:solidFill>
                  <a:srgbClr val="FFFFFF"/>
                </a:solidFill>
              </a:rPr>
              <a:t>Send in your questions using </a:t>
            </a:r>
            <a:br>
              <a:rPr lang="en-US" sz="2200" dirty="0">
                <a:solidFill>
                  <a:srgbClr val="FFFFFF"/>
                </a:solidFill>
              </a:rPr>
            </a:br>
            <a:r>
              <a:rPr lang="en-US" sz="2200" dirty="0">
                <a:solidFill>
                  <a:srgbClr val="FFFFFF"/>
                </a:solidFill>
              </a:rPr>
              <a:t>the Q&amp;A feature</a:t>
            </a:r>
          </a:p>
          <a:p>
            <a:pPr algn="ctr"/>
            <a:endParaRPr lang="en-US" sz="2200" dirty="0">
              <a:solidFill>
                <a:schemeClr val="accent5"/>
              </a:solidFill>
              <a:cs typeface="Trebuchet MS"/>
            </a:endParaRPr>
          </a:p>
        </p:txBody>
      </p:sp>
      <p:sp>
        <p:nvSpPr>
          <p:cNvPr id="22" name="TextBox 21">
            <a:extLst>
              <a:ext uri="{FF2B5EF4-FFF2-40B4-BE49-F238E27FC236}">
                <a16:creationId xmlns:a16="http://schemas.microsoft.com/office/drawing/2014/main" id="{148BD0BA-F46F-264E-ADCF-E08E7A7832BC}"/>
              </a:ext>
            </a:extLst>
          </p:cNvPr>
          <p:cNvSpPr txBox="1"/>
          <p:nvPr/>
        </p:nvSpPr>
        <p:spPr bwMode="auto">
          <a:xfrm>
            <a:off x="8281166" y="3429000"/>
            <a:ext cx="265546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lvl="0" algn="ctr" defTabSz="914400" fontAlgn="base">
              <a:spcBef>
                <a:spcPct val="0"/>
              </a:spcBef>
              <a:spcAft>
                <a:spcPct val="0"/>
              </a:spcAft>
              <a:defRPr/>
            </a:pPr>
            <a:r>
              <a:rPr lang="en-US" sz="2200" dirty="0">
                <a:solidFill>
                  <a:srgbClr val="FFFFFF"/>
                </a:solidFill>
              </a:rPr>
              <a:t>Click here to switch between phone and computer audio options.</a:t>
            </a:r>
          </a:p>
        </p:txBody>
      </p:sp>
      <p:pic>
        <p:nvPicPr>
          <p:cNvPr id="31" name="Picture 30" descr="A picture containing night sky&#10;&#10;Description automatically generated">
            <a:extLst>
              <a:ext uri="{FF2B5EF4-FFF2-40B4-BE49-F238E27FC236}">
                <a16:creationId xmlns:a16="http://schemas.microsoft.com/office/drawing/2014/main" id="{F39A273B-4339-8A4C-9D51-DE31E4508F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6672" y="1716700"/>
            <a:ext cx="1180185" cy="1180185"/>
          </a:xfrm>
          <a:prstGeom prst="rect">
            <a:avLst/>
          </a:prstGeom>
        </p:spPr>
      </p:pic>
      <p:pic>
        <p:nvPicPr>
          <p:cNvPr id="33" name="Picture 32">
            <a:extLst>
              <a:ext uri="{FF2B5EF4-FFF2-40B4-BE49-F238E27FC236}">
                <a16:creationId xmlns:a16="http://schemas.microsoft.com/office/drawing/2014/main" id="{7EA8337A-E888-A643-BBD1-E78225D0B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4087" y="1732444"/>
            <a:ext cx="1138471" cy="1156076"/>
          </a:xfrm>
          <a:prstGeom prst="rect">
            <a:avLst/>
          </a:prstGeom>
        </p:spPr>
      </p:pic>
      <p:pic>
        <p:nvPicPr>
          <p:cNvPr id="9" name="Picture 8" descr="A close-up of a handbag&#10;&#10;Description automatically generated with low confidence">
            <a:extLst>
              <a:ext uri="{FF2B5EF4-FFF2-40B4-BE49-F238E27FC236}">
                <a16:creationId xmlns:a16="http://schemas.microsoft.com/office/drawing/2014/main" id="{187A9DAC-9B27-FF47-87B5-925B02A1C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605" y="1495780"/>
            <a:ext cx="1689620" cy="1491811"/>
          </a:xfrm>
          <a:prstGeom prst="rect">
            <a:avLst/>
          </a:prstGeom>
        </p:spPr>
      </p:pic>
    </p:spTree>
    <p:extLst>
      <p:ext uri="{BB962C8B-B14F-4D97-AF65-F5344CB8AC3E}">
        <p14:creationId xmlns:p14="http://schemas.microsoft.com/office/powerpoint/2010/main" val="253895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1">
            <a:extLst>
              <a:ext uri="{FF2B5EF4-FFF2-40B4-BE49-F238E27FC236}">
                <a16:creationId xmlns:a16="http://schemas.microsoft.com/office/drawing/2014/main" id="{E1B953C7-4BA8-2549-93F1-C451FBA63248}"/>
              </a:ext>
            </a:extLst>
          </p:cNvPr>
          <p:cNvSpPr>
            <a:spLocks noGrp="1"/>
          </p:cNvSpPr>
          <p:nvPr>
            <p:ph type="title"/>
          </p:nvPr>
        </p:nvSpPr>
        <p:spPr>
          <a:xfrm>
            <a:off x="756007" y="149724"/>
            <a:ext cx="10707403" cy="1036850"/>
          </a:xfrm>
        </p:spPr>
        <p:txBody>
          <a:bodyPr/>
          <a:lstStyle/>
          <a:p>
            <a:r>
              <a:rPr lang="en-US" dirty="0"/>
              <a:t>Let’s Look at Some Verticals….</a:t>
            </a:r>
          </a:p>
        </p:txBody>
      </p:sp>
      <p:sp>
        <p:nvSpPr>
          <p:cNvPr id="13" name="Rectangle 12">
            <a:extLst>
              <a:ext uri="{FF2B5EF4-FFF2-40B4-BE49-F238E27FC236}">
                <a16:creationId xmlns:a16="http://schemas.microsoft.com/office/drawing/2014/main" id="{5DCD14DF-2A3C-A641-BA9F-FA7304016119}"/>
              </a:ext>
            </a:extLst>
          </p:cNvPr>
          <p:cNvSpPr/>
          <p:nvPr/>
        </p:nvSpPr>
        <p:spPr>
          <a:xfrm>
            <a:off x="2330764" y="2109304"/>
            <a:ext cx="6188460" cy="580108"/>
          </a:xfrm>
          <a:prstGeom prst="rect">
            <a:avLst/>
          </a:prstGeom>
          <a:solidFill>
            <a:schemeClr val="tx1"/>
          </a:solidFill>
        </p:spPr>
        <p:txBody>
          <a:bodyPr wrap="square" tIns="91440" bIns="91440">
            <a:noAutofit/>
          </a:bodyPr>
          <a:lstStyle/>
          <a:p>
            <a:pPr marL="168275" indent="-168275" defTabSz="914400">
              <a:buFont typeface="Arial" panose="020B0604020202020204" pitchFamily="34" charset="0"/>
              <a:buChar char="•"/>
            </a:pPr>
            <a:r>
              <a:rPr lang="en-CA" sz="2400" b="1" dirty="0">
                <a:solidFill>
                  <a:schemeClr val="bg1"/>
                </a:solidFill>
                <a:latin typeface="+mj-lt"/>
              </a:rPr>
              <a:t> Finance</a:t>
            </a:r>
          </a:p>
        </p:txBody>
      </p:sp>
      <p:sp>
        <p:nvSpPr>
          <p:cNvPr id="14" name="Rectangle 13">
            <a:extLst>
              <a:ext uri="{FF2B5EF4-FFF2-40B4-BE49-F238E27FC236}">
                <a16:creationId xmlns:a16="http://schemas.microsoft.com/office/drawing/2014/main" id="{8D568B9A-304B-BC4C-9CB9-79D447BAAF3A}"/>
              </a:ext>
            </a:extLst>
          </p:cNvPr>
          <p:cNvSpPr/>
          <p:nvPr/>
        </p:nvSpPr>
        <p:spPr>
          <a:xfrm>
            <a:off x="2330764" y="2875542"/>
            <a:ext cx="6188460" cy="553458"/>
          </a:xfrm>
          <a:prstGeom prst="rect">
            <a:avLst/>
          </a:prstGeom>
          <a:solidFill>
            <a:schemeClr val="tx1"/>
          </a:solidFill>
        </p:spPr>
        <p:txBody>
          <a:bodyPr wrap="square" tIns="91440" bIns="91440">
            <a:noAutofit/>
          </a:bodyPr>
          <a:lstStyle/>
          <a:p>
            <a:pPr marL="168275" indent="-168275" defTabSz="914400">
              <a:buFont typeface="Arial" panose="020B0604020202020204" pitchFamily="34" charset="0"/>
              <a:buChar char="•"/>
            </a:pPr>
            <a:r>
              <a:rPr lang="en-CA" sz="2400" b="1" dirty="0">
                <a:solidFill>
                  <a:schemeClr val="bg1"/>
                </a:solidFill>
                <a:latin typeface="+mj-lt"/>
              </a:rPr>
              <a:t> Education</a:t>
            </a:r>
          </a:p>
        </p:txBody>
      </p:sp>
      <p:sp>
        <p:nvSpPr>
          <p:cNvPr id="15" name="Rectangle 14">
            <a:extLst>
              <a:ext uri="{FF2B5EF4-FFF2-40B4-BE49-F238E27FC236}">
                <a16:creationId xmlns:a16="http://schemas.microsoft.com/office/drawing/2014/main" id="{AB584A38-FDD4-7E4D-9ED1-838FD1163489}"/>
              </a:ext>
            </a:extLst>
          </p:cNvPr>
          <p:cNvSpPr/>
          <p:nvPr/>
        </p:nvSpPr>
        <p:spPr>
          <a:xfrm>
            <a:off x="2330764" y="3641780"/>
            <a:ext cx="6188460" cy="553458"/>
          </a:xfrm>
          <a:prstGeom prst="rect">
            <a:avLst/>
          </a:prstGeom>
          <a:solidFill>
            <a:schemeClr val="tx1"/>
          </a:solidFill>
        </p:spPr>
        <p:txBody>
          <a:bodyPr wrap="square" tIns="91440" bIns="91440">
            <a:noAutofit/>
          </a:bodyPr>
          <a:lstStyle/>
          <a:p>
            <a:pPr marL="168275" indent="-168275" defTabSz="914400">
              <a:buFont typeface="Arial" panose="020B0604020202020204" pitchFamily="34" charset="0"/>
              <a:buChar char="•"/>
            </a:pPr>
            <a:r>
              <a:rPr lang="en-CA" sz="2400" b="1" dirty="0">
                <a:solidFill>
                  <a:schemeClr val="bg1"/>
                </a:solidFill>
                <a:latin typeface="+mj-lt"/>
              </a:rPr>
              <a:t> Healthcare</a:t>
            </a:r>
          </a:p>
        </p:txBody>
      </p:sp>
      <p:sp>
        <p:nvSpPr>
          <p:cNvPr id="16" name="Rectangle 15">
            <a:extLst>
              <a:ext uri="{FF2B5EF4-FFF2-40B4-BE49-F238E27FC236}">
                <a16:creationId xmlns:a16="http://schemas.microsoft.com/office/drawing/2014/main" id="{7D562C0B-21D9-674E-942D-FA4D86EB09F7}"/>
              </a:ext>
            </a:extLst>
          </p:cNvPr>
          <p:cNvSpPr/>
          <p:nvPr/>
        </p:nvSpPr>
        <p:spPr>
          <a:xfrm>
            <a:off x="2330764" y="4408018"/>
            <a:ext cx="6188460" cy="553458"/>
          </a:xfrm>
          <a:prstGeom prst="rect">
            <a:avLst/>
          </a:prstGeom>
          <a:solidFill>
            <a:schemeClr val="tx1"/>
          </a:solidFill>
        </p:spPr>
        <p:txBody>
          <a:bodyPr wrap="square" tIns="91440" bIns="91440">
            <a:noAutofit/>
          </a:bodyPr>
          <a:lstStyle/>
          <a:p>
            <a:pPr marL="168275" indent="-168275" defTabSz="914400">
              <a:buFont typeface="Arial" panose="020B0604020202020204" pitchFamily="34" charset="0"/>
              <a:buChar char="•"/>
            </a:pPr>
            <a:r>
              <a:rPr lang="en-US" sz="2400" b="1" dirty="0">
                <a:solidFill>
                  <a:schemeClr val="bg1"/>
                </a:solidFill>
                <a:latin typeface="+mj-lt"/>
              </a:rPr>
              <a:t> Service</a:t>
            </a:r>
          </a:p>
        </p:txBody>
      </p:sp>
    </p:spTree>
    <p:extLst>
      <p:ext uri="{BB962C8B-B14F-4D97-AF65-F5344CB8AC3E}">
        <p14:creationId xmlns:p14="http://schemas.microsoft.com/office/powerpoint/2010/main" val="3259284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BDE3BF-2288-4E1E-9BA0-B9B83729A1C5}"/>
              </a:ext>
            </a:extLst>
          </p:cNvPr>
          <p:cNvSpPr/>
          <p:nvPr/>
        </p:nvSpPr>
        <p:spPr>
          <a:xfrm>
            <a:off x="749702" y="1413435"/>
            <a:ext cx="10826085" cy="1890670"/>
          </a:xfrm>
          <a:prstGeom prst="rect">
            <a:avLst/>
          </a:prstGeom>
          <a:solidFill>
            <a:schemeClr val="tx1">
              <a:lumMod val="75000"/>
              <a:alpha val="9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ea typeface="ＭＳ Ｐゴシック" charset="0"/>
            </a:endParaRPr>
          </a:p>
        </p:txBody>
      </p:sp>
      <p:sp>
        <p:nvSpPr>
          <p:cNvPr id="3" name="Title 1">
            <a:extLst>
              <a:ext uri="{FF2B5EF4-FFF2-40B4-BE49-F238E27FC236}">
                <a16:creationId xmlns:a16="http://schemas.microsoft.com/office/drawing/2014/main" id="{77C87368-86A6-E247-BD5A-70F4C7C9B395}"/>
              </a:ext>
            </a:extLst>
          </p:cNvPr>
          <p:cNvSpPr>
            <a:spLocks noGrp="1"/>
          </p:cNvSpPr>
          <p:nvPr>
            <p:ph type="title"/>
          </p:nvPr>
        </p:nvSpPr>
        <p:spPr>
          <a:xfrm>
            <a:off x="626337" y="104335"/>
            <a:ext cx="10707403" cy="1036850"/>
          </a:xfrm>
        </p:spPr>
        <p:txBody>
          <a:bodyPr/>
          <a:lstStyle/>
          <a:p>
            <a:r>
              <a:rPr lang="en-CA" dirty="0"/>
              <a:t>Businesses Large and Small</a:t>
            </a:r>
          </a:p>
        </p:txBody>
      </p:sp>
      <p:sp>
        <p:nvSpPr>
          <p:cNvPr id="4" name="TextBox 3"/>
          <p:cNvSpPr txBox="1"/>
          <p:nvPr/>
        </p:nvSpPr>
        <p:spPr bwMode="auto">
          <a:xfrm>
            <a:off x="1011051" y="2178441"/>
            <a:ext cx="92845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ctr" anchorCtr="0" compatLnSpc="1">
            <a:prstTxWarp prst="textNoShape">
              <a:avLst/>
            </a:prstTxWarp>
            <a:spAutoFit/>
          </a:bodyPr>
          <a:lstStyle/>
          <a:p>
            <a:r>
              <a:rPr lang="en-US" dirty="0">
                <a:solidFill>
                  <a:schemeClr val="bg1"/>
                </a:solidFill>
                <a:latin typeface="Arial" panose="020B0604020202020204" pitchFamily="34" charset="0"/>
                <a:cs typeface="Arial" panose="020B0604020202020204" pitchFamily="34" charset="0"/>
              </a:rPr>
              <a:t>NEED:</a:t>
            </a:r>
          </a:p>
        </p:txBody>
      </p:sp>
      <p:sp>
        <p:nvSpPr>
          <p:cNvPr id="5" name="TextBox 4"/>
          <p:cNvSpPr txBox="1"/>
          <p:nvPr/>
        </p:nvSpPr>
        <p:spPr bwMode="auto">
          <a:xfrm>
            <a:off x="1843330" y="1645011"/>
            <a:ext cx="961435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0" bIns="45720" numCol="2" spcCol="365760" rtlCol="0" anchor="ctr" anchorCtr="0" compatLnSpc="1">
            <a:prstTxWarp prst="textNoShape">
              <a:avLst/>
            </a:prstTxWarp>
            <a:spAutoFit/>
          </a:bodyPr>
          <a:lstStyle/>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Productivity and efficiency in customer care processes</a:t>
            </a:r>
          </a:p>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Flexibility on customer service times</a:t>
            </a:r>
          </a:p>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Ways to contact and connect with customers</a:t>
            </a:r>
          </a:p>
          <a:p>
            <a:pPr marL="285750" indent="-285750">
              <a:buFont typeface="Arial" panose="020B0604020202020204" pitchFamily="34" charset="0"/>
              <a:buChar char="•"/>
            </a:pPr>
            <a:endParaRPr lang="en-US" sz="1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Fast response to manage wait times for  customers</a:t>
            </a:r>
          </a:p>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Managing outbound call strategy for sales</a:t>
            </a:r>
          </a:p>
          <a:p>
            <a:pPr marL="285750" indent="-285750">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Ability to reach to your mobile customers</a:t>
            </a:r>
          </a:p>
        </p:txBody>
      </p:sp>
      <p:sp>
        <p:nvSpPr>
          <p:cNvPr id="11" name="TextBox 10"/>
          <p:cNvSpPr txBox="1"/>
          <p:nvPr/>
        </p:nvSpPr>
        <p:spPr bwMode="auto">
          <a:xfrm>
            <a:off x="749702" y="5750849"/>
            <a:ext cx="10826085" cy="461665"/>
          </a:xfrm>
          <a:prstGeom prst="rect">
            <a:avLst/>
          </a:prstGeom>
          <a:solidFill>
            <a:schemeClr val="tx2"/>
          </a:solidFill>
          <a:extLst>
            <a:ext uri="{FAA26D3D-D897-4be2-8F04-BA451C77F1D7}">
              <ma14:placeholderFlag xmlns:ma14="http://schemas.microsoft.com/office/mac/drawingml/2011/main" xmlns="" val="1"/>
            </a:ext>
          </a:extLst>
        </p:spPr>
        <p:txBody>
          <a:bodyPr wrap="square" tIns="91440" bIns="91440">
            <a:spAutoFit/>
          </a:bodyPr>
          <a:lstStyle>
            <a:defPPr>
              <a:defRPr lang="en-US"/>
            </a:defPPr>
            <a:lvl1pPr algn="ctr" defTabSz="914400">
              <a:defRPr sz="2800">
                <a:solidFill>
                  <a:schemeClr val="bg1"/>
                </a:solidFill>
                <a:latin typeface="Trebuchet MS" panose="020B0603020202020204" pitchFamily="34" charset="0"/>
              </a:defRPr>
            </a:lvl1pPr>
          </a:lstStyle>
          <a:p>
            <a:r>
              <a:rPr lang="en-US" sz="1800" dirty="0">
                <a:latin typeface="Arial" panose="020B0604020202020204" pitchFamily="34" charset="0"/>
                <a:cs typeface="Arial" panose="020B0604020202020204" pitchFamily="34" charset="0"/>
              </a:rPr>
              <a:t>….to provide exceptional customer experiences</a:t>
            </a:r>
          </a:p>
        </p:txBody>
      </p:sp>
      <p:pic>
        <p:nvPicPr>
          <p:cNvPr id="12" name="Picture 2" descr="The Innovative use of Process Management in Global Healthcare ...">
            <a:extLst>
              <a:ext uri="{FF2B5EF4-FFF2-40B4-BE49-F238E27FC236}">
                <a16:creationId xmlns:a16="http://schemas.microsoft.com/office/drawing/2014/main" id="{856B56EE-7095-440D-AE97-11A41BC03A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15" t="7696" r="19770" b="786"/>
          <a:stretch/>
        </p:blipFill>
        <p:spPr bwMode="auto">
          <a:xfrm>
            <a:off x="749702" y="3475917"/>
            <a:ext cx="2612474"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or the graduates: Toss those mortarboards high and far ...">
            <a:extLst>
              <a:ext uri="{FF2B5EF4-FFF2-40B4-BE49-F238E27FC236}">
                <a16:creationId xmlns:a16="http://schemas.microsoft.com/office/drawing/2014/main" id="{1FC1591E-DE51-417F-9AE3-683C604B7E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952" r="5242" b="20193"/>
          <a:stretch/>
        </p:blipFill>
        <p:spPr bwMode="auto">
          <a:xfrm>
            <a:off x="3480279" y="3475917"/>
            <a:ext cx="2687895" cy="210312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4" name="Picture 2" descr="Airplane Take Off At Sunset HD Wallpaper | airplane take off at ...">
            <a:extLst>
              <a:ext uri="{FF2B5EF4-FFF2-40B4-BE49-F238E27FC236}">
                <a16:creationId xmlns:a16="http://schemas.microsoft.com/office/drawing/2014/main" id="{21E0B6C5-6828-4AF0-A601-65A49F646D9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421" t="4496" r="8991" b="2323"/>
          <a:stretch/>
        </p:blipFill>
        <p:spPr bwMode="auto">
          <a:xfrm>
            <a:off x="6286277" y="3475917"/>
            <a:ext cx="2585232" cy="21031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258A93C-68B8-4578-A6AF-65CA54C63203}"/>
              </a:ext>
            </a:extLst>
          </p:cNvPr>
          <p:cNvPicPr>
            <a:picLocks noChangeAspect="1"/>
          </p:cNvPicPr>
          <p:nvPr/>
        </p:nvPicPr>
        <p:blipFill rotWithShape="1">
          <a:blip r:embed="rId6">
            <a:extLst>
              <a:ext uri="{28A0092B-C50C-407E-A947-70E740481C1C}">
                <a14:useLocalDpi xmlns:a14="http://schemas.microsoft.com/office/drawing/2010/main" val="0"/>
              </a:ext>
            </a:extLst>
          </a:blip>
          <a:srcRect l="44053" t="1" b="629"/>
          <a:stretch/>
        </p:blipFill>
        <p:spPr>
          <a:xfrm>
            <a:off x="8989612" y="3475917"/>
            <a:ext cx="2586176" cy="2103120"/>
          </a:xfrm>
          <a:prstGeom prst="rect">
            <a:avLst/>
          </a:prstGeom>
          <a:effectLst/>
        </p:spPr>
      </p:pic>
    </p:spTree>
    <p:extLst>
      <p:ext uri="{BB962C8B-B14F-4D97-AF65-F5344CB8AC3E}">
        <p14:creationId xmlns:p14="http://schemas.microsoft.com/office/powerpoint/2010/main" val="30218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C87368-86A6-E247-BD5A-70F4C7C9B395}"/>
              </a:ext>
            </a:extLst>
          </p:cNvPr>
          <p:cNvSpPr>
            <a:spLocks noGrp="1"/>
          </p:cNvSpPr>
          <p:nvPr>
            <p:ph type="title"/>
          </p:nvPr>
        </p:nvSpPr>
        <p:spPr>
          <a:xfrm>
            <a:off x="666677" y="166113"/>
            <a:ext cx="10707403" cy="1036850"/>
          </a:xfrm>
        </p:spPr>
        <p:txBody>
          <a:bodyPr/>
          <a:lstStyle/>
          <a:p>
            <a:r>
              <a:rPr lang="en-CA" dirty="0"/>
              <a:t>Benefits of </a:t>
            </a:r>
            <a:r>
              <a:rPr lang="en-CA" dirty="0" err="1"/>
              <a:t>CCaaS</a:t>
            </a:r>
            <a:r>
              <a:rPr lang="en-CA" dirty="0"/>
              <a:t> in Financial Vertical</a:t>
            </a:r>
          </a:p>
        </p:txBody>
      </p:sp>
      <p:pic>
        <p:nvPicPr>
          <p:cNvPr id="4100" name="Picture 4" descr="Image result for wealth management">
            <a:extLst>
              <a:ext uri="{FF2B5EF4-FFF2-40B4-BE49-F238E27FC236}">
                <a16:creationId xmlns:a16="http://schemas.microsoft.com/office/drawing/2014/main" id="{07CA1A97-EA66-4157-9335-9B7FEEA50F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37" r="7505"/>
          <a:stretch/>
        </p:blipFill>
        <p:spPr bwMode="auto">
          <a:xfrm>
            <a:off x="790684" y="1474201"/>
            <a:ext cx="3383281" cy="27432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9599812-B479-4BA5-9A8C-908441289840}"/>
              </a:ext>
            </a:extLst>
          </p:cNvPr>
          <p:cNvSpPr/>
          <p:nvPr/>
        </p:nvSpPr>
        <p:spPr>
          <a:xfrm>
            <a:off x="790686" y="4217401"/>
            <a:ext cx="3383280" cy="1970074"/>
          </a:xfrm>
          <a:prstGeom prst="rect">
            <a:avLst/>
          </a:prstGeom>
          <a:solidFill>
            <a:schemeClr val="accent2">
              <a:alpha val="85000"/>
            </a:schemeClr>
          </a:solidFill>
          <a:ln w="571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28480" tIns="137088" rIns="228480" bIns="137088" rtlCol="0" anchor="t">
            <a:spAutoFit/>
          </a:bodyPr>
          <a:lstStyle/>
          <a:p>
            <a:pPr defTabSz="913852">
              <a:lnSpc>
                <a:spcPct val="107000"/>
              </a:lnSpc>
            </a:pPr>
            <a:r>
              <a:rPr lang="en-US" sz="1800" b="1" dirty="0">
                <a:solidFill>
                  <a:prstClr val="white"/>
                </a:solidFill>
                <a:latin typeface="Arial" panose="020B0604020202020204" pitchFamily="34" charset="0"/>
                <a:cs typeface="Arial" panose="020B0604020202020204" pitchFamily="34" charset="0"/>
              </a:rPr>
              <a:t>Finance needs:</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Scalability</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Cost certainty</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Easy plan and forecast</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Differentiation via client service</a:t>
            </a:r>
          </a:p>
          <a:p>
            <a:pPr marL="120650" indent="-120650" defTabSz="913852">
              <a:lnSpc>
                <a:spcPct val="107000"/>
              </a:lnSpc>
              <a:buFont typeface="Arial" panose="020B0604020202020204" pitchFamily="34" charset="0"/>
              <a:buChar char="•"/>
            </a:pPr>
            <a:endParaRPr lang="en-US" sz="1400" dirty="0">
              <a:solidFill>
                <a:prstClr val="white"/>
              </a:solidFill>
              <a:latin typeface="Arial" panose="020B0604020202020204" pitchFamily="34" charset="0"/>
              <a:cs typeface="Arial" panose="020B0604020202020204" pitchFamily="34" charset="0"/>
            </a:endParaRPr>
          </a:p>
          <a:p>
            <a:pPr marL="342900" indent="-342900" defTabSz="913852">
              <a:lnSpc>
                <a:spcPct val="107000"/>
              </a:lnSpc>
              <a:buFont typeface="Arial" panose="020B0604020202020204" pitchFamily="34" charset="0"/>
              <a:buChar char="•"/>
            </a:pPr>
            <a:endParaRPr lang="en-US" sz="1600" dirty="0">
              <a:solidFill>
                <a:prstClr val="white"/>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9599812-B479-4BA5-9A8C-908441289840}"/>
              </a:ext>
            </a:extLst>
          </p:cNvPr>
          <p:cNvSpPr/>
          <p:nvPr/>
        </p:nvSpPr>
        <p:spPr>
          <a:xfrm>
            <a:off x="4483565" y="4217401"/>
            <a:ext cx="3383280" cy="1939553"/>
          </a:xfrm>
          <a:prstGeom prst="rect">
            <a:avLst/>
          </a:prstGeom>
          <a:solidFill>
            <a:schemeClr val="tx1">
              <a:lumMod val="75000"/>
              <a:alpha val="85000"/>
            </a:schemeClr>
          </a:solidFill>
          <a:ln w="571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28480" tIns="137088" rIns="228480" bIns="137088" rtlCol="0" anchor="t">
            <a:spAutoFit/>
          </a:bodyPr>
          <a:lstStyle/>
          <a:p>
            <a:pPr defTabSz="913852">
              <a:lnSpc>
                <a:spcPct val="107000"/>
              </a:lnSpc>
            </a:pPr>
            <a:r>
              <a:rPr lang="en-US" sz="1800" b="1" dirty="0">
                <a:solidFill>
                  <a:prstClr val="white"/>
                </a:solidFill>
                <a:latin typeface="Arial" panose="020B0604020202020204" pitchFamily="34" charset="0"/>
                <a:cs typeface="Arial" panose="020B0604020202020204" pitchFamily="34" charset="0"/>
              </a:rPr>
              <a:t>Solution can help:</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Plan for spikes in demand</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Add or remove seats as busy seasons (e.g. tax time) come and go</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Gain insight into customer journey and friction points</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44053" t="1" b="629"/>
          <a:stretch/>
        </p:blipFill>
        <p:spPr>
          <a:xfrm>
            <a:off x="4483565" y="1466063"/>
            <a:ext cx="3383280" cy="2751338"/>
          </a:xfrm>
          <a:prstGeom prst="rect">
            <a:avLst/>
          </a:prstGeom>
          <a:effectLst/>
        </p:spPr>
      </p:pic>
      <p:pic>
        <p:nvPicPr>
          <p:cNvPr id="1026" name="Picture 2" descr="The future of lending: how technology continues to shape the ...">
            <a:extLst>
              <a:ext uri="{FF2B5EF4-FFF2-40B4-BE49-F238E27FC236}">
                <a16:creationId xmlns:a16="http://schemas.microsoft.com/office/drawing/2014/main" id="{87973960-CA3F-45E5-B31D-9C91D4706D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884"/>
          <a:stretch/>
        </p:blipFill>
        <p:spPr bwMode="auto">
          <a:xfrm>
            <a:off x="8176444" y="1474201"/>
            <a:ext cx="3383280" cy="27432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6F616F2-F1C2-4D07-A484-B259809B333B}"/>
              </a:ext>
            </a:extLst>
          </p:cNvPr>
          <p:cNvSpPr/>
          <p:nvPr/>
        </p:nvSpPr>
        <p:spPr>
          <a:xfrm>
            <a:off x="8176445" y="4217401"/>
            <a:ext cx="3383280" cy="1939553"/>
          </a:xfrm>
          <a:prstGeom prst="rect">
            <a:avLst/>
          </a:prstGeom>
          <a:solidFill>
            <a:schemeClr val="accent1"/>
          </a:solidFill>
          <a:ln w="571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28480" tIns="137088" rIns="228480" bIns="137088" rtlCol="0" anchor="t">
            <a:spAutoFit/>
          </a:bodyPr>
          <a:lstStyle/>
          <a:p>
            <a:pPr defTabSz="913852">
              <a:lnSpc>
                <a:spcPct val="107000"/>
              </a:lnSpc>
            </a:pPr>
            <a:r>
              <a:rPr lang="en-US" sz="1800" b="1" dirty="0">
                <a:solidFill>
                  <a:prstClr val="white"/>
                </a:solidFill>
                <a:latin typeface="Arial" panose="020B0604020202020204" pitchFamily="34" charset="0"/>
                <a:cs typeface="Arial" panose="020B0604020202020204" pitchFamily="34" charset="0"/>
              </a:rPr>
              <a:t>To deliver:</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A consistent CC experience with excellent responsiveness</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Cost certainty along with the flexibility to scale as needed</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Ease of doing business and a personalized client experience</a:t>
            </a:r>
          </a:p>
        </p:txBody>
      </p:sp>
    </p:spTree>
    <p:extLst>
      <p:ext uri="{BB962C8B-B14F-4D97-AF65-F5344CB8AC3E}">
        <p14:creationId xmlns:p14="http://schemas.microsoft.com/office/powerpoint/2010/main" val="96470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C87368-86A6-E247-BD5A-70F4C7C9B395}"/>
              </a:ext>
            </a:extLst>
          </p:cNvPr>
          <p:cNvSpPr>
            <a:spLocks noGrp="1"/>
          </p:cNvSpPr>
          <p:nvPr>
            <p:ph type="title"/>
          </p:nvPr>
        </p:nvSpPr>
        <p:spPr>
          <a:xfrm>
            <a:off x="696557" y="151798"/>
            <a:ext cx="10707403" cy="1036850"/>
          </a:xfrm>
        </p:spPr>
        <p:txBody>
          <a:bodyPr/>
          <a:lstStyle/>
          <a:p>
            <a:r>
              <a:rPr lang="en-CA" dirty="0"/>
              <a:t>Benefits of </a:t>
            </a:r>
            <a:r>
              <a:rPr lang="en-CA" dirty="0" err="1"/>
              <a:t>CCaaS</a:t>
            </a:r>
            <a:r>
              <a:rPr lang="en-CA" dirty="0"/>
              <a:t> in Education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053" t="1" b="3388"/>
          <a:stretch/>
        </p:blipFill>
        <p:spPr>
          <a:xfrm>
            <a:off x="4489003" y="1485546"/>
            <a:ext cx="3383280" cy="2674946"/>
          </a:xfrm>
          <a:prstGeom prst="rect">
            <a:avLst/>
          </a:prstGeom>
          <a:effectLst/>
        </p:spPr>
      </p:pic>
      <p:pic>
        <p:nvPicPr>
          <p:cNvPr id="8" name="Picture 4" descr="Image result for simon fraser university">
            <a:extLst>
              <a:ext uri="{FF2B5EF4-FFF2-40B4-BE49-F238E27FC236}">
                <a16:creationId xmlns:a16="http://schemas.microsoft.com/office/drawing/2014/main" id="{3567CE05-6E07-4637-8C87-B01BAB77E98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82" t="6829" r="32796"/>
          <a:stretch/>
        </p:blipFill>
        <p:spPr bwMode="auto">
          <a:xfrm>
            <a:off x="804133" y="1484131"/>
            <a:ext cx="3383280" cy="26469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or the graduates: Toss those mortarboards high and far ...">
            <a:extLst>
              <a:ext uri="{FF2B5EF4-FFF2-40B4-BE49-F238E27FC236}">
                <a16:creationId xmlns:a16="http://schemas.microsoft.com/office/drawing/2014/main" id="{152750DF-16CE-49CF-99F8-214438B494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952" r="5242" b="20193"/>
          <a:stretch/>
        </p:blipFill>
        <p:spPr bwMode="auto">
          <a:xfrm>
            <a:off x="8201923" y="1497578"/>
            <a:ext cx="3383280" cy="2647219"/>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EE99620-8257-4451-AD1D-71330364D03E}"/>
              </a:ext>
            </a:extLst>
          </p:cNvPr>
          <p:cNvSpPr/>
          <p:nvPr/>
        </p:nvSpPr>
        <p:spPr>
          <a:xfrm>
            <a:off x="804133" y="4136717"/>
            <a:ext cx="3383280" cy="2200585"/>
          </a:xfrm>
          <a:prstGeom prst="rect">
            <a:avLst/>
          </a:prstGeom>
          <a:solidFill>
            <a:schemeClr val="accent2">
              <a:alpha val="85000"/>
            </a:schemeClr>
          </a:solidFill>
          <a:ln w="571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28480" tIns="137088" rIns="228480" bIns="137088" rtlCol="0" anchor="t">
            <a:spAutoFit/>
          </a:bodyPr>
          <a:lstStyle/>
          <a:p>
            <a:pPr defTabSz="913852">
              <a:lnSpc>
                <a:spcPct val="107000"/>
              </a:lnSpc>
            </a:pPr>
            <a:r>
              <a:rPr lang="en-US" sz="1800" b="1" dirty="0">
                <a:solidFill>
                  <a:prstClr val="white"/>
                </a:solidFill>
                <a:latin typeface="Arial" panose="020B0604020202020204" pitchFamily="34" charset="0"/>
                <a:cs typeface="Arial" panose="020B0604020202020204" pitchFamily="34" charset="0"/>
              </a:rPr>
              <a:t>Education needs:</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Rapid and seasonal scalability</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Differentiate calls from students, alumni, staff, etc.</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Route student calls to the right department</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Proactive outreach to students, via </a:t>
            </a:r>
          </a:p>
          <a:p>
            <a:pPr marL="120650" indent="-120650" defTabSz="913852">
              <a:lnSpc>
                <a:spcPct val="107000"/>
              </a:lnSpc>
              <a:buFont typeface="Arial" panose="020B0604020202020204" pitchFamily="34" charset="0"/>
              <a:buChar char="•"/>
            </a:pPr>
            <a:endParaRPr lang="en-US" sz="1600" dirty="0">
              <a:solidFill>
                <a:prstClr val="white"/>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FD47ED90-D782-4402-B943-81472A41BC6A}"/>
              </a:ext>
            </a:extLst>
          </p:cNvPr>
          <p:cNvSpPr/>
          <p:nvPr/>
        </p:nvSpPr>
        <p:spPr>
          <a:xfrm>
            <a:off x="4497012" y="4150165"/>
            <a:ext cx="3383280" cy="2170064"/>
          </a:xfrm>
          <a:prstGeom prst="rect">
            <a:avLst/>
          </a:prstGeom>
          <a:solidFill>
            <a:schemeClr val="tx1">
              <a:lumMod val="75000"/>
            </a:schemeClr>
          </a:solidFill>
          <a:ln w="571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28480" tIns="137088" rIns="228480" bIns="137088" rtlCol="0" anchor="t">
            <a:spAutoFit/>
          </a:bodyPr>
          <a:lstStyle/>
          <a:p>
            <a:pPr defTabSz="913852">
              <a:lnSpc>
                <a:spcPct val="107000"/>
              </a:lnSpc>
            </a:pPr>
            <a:r>
              <a:rPr lang="en-US" sz="1800" b="1" dirty="0">
                <a:solidFill>
                  <a:prstClr val="white"/>
                </a:solidFill>
                <a:latin typeface="Arial" panose="020B0604020202020204" pitchFamily="34" charset="0"/>
                <a:cs typeface="Arial" panose="020B0604020202020204" pitchFamily="34" charset="0"/>
              </a:rPr>
              <a:t>Solution can help:</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Scale for major fluctuations</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Automatically look up records based on caller ID</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Apply routing rules to speed connections and reduce error</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Deliver a multi-channel outreach suite </a:t>
            </a:r>
          </a:p>
        </p:txBody>
      </p:sp>
      <p:sp>
        <p:nvSpPr>
          <p:cNvPr id="14" name="Rectangle 13">
            <a:extLst>
              <a:ext uri="{FF2B5EF4-FFF2-40B4-BE49-F238E27FC236}">
                <a16:creationId xmlns:a16="http://schemas.microsoft.com/office/drawing/2014/main" id="{A415F6B6-08F1-4713-A857-C01950D15E3D}"/>
              </a:ext>
            </a:extLst>
          </p:cNvPr>
          <p:cNvSpPr/>
          <p:nvPr/>
        </p:nvSpPr>
        <p:spPr>
          <a:xfrm>
            <a:off x="8189892" y="4150165"/>
            <a:ext cx="3383280" cy="2170064"/>
          </a:xfrm>
          <a:prstGeom prst="rect">
            <a:avLst/>
          </a:prstGeom>
          <a:solidFill>
            <a:schemeClr val="accent1"/>
          </a:solidFill>
          <a:ln w="571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28480" tIns="137088" rIns="228480" bIns="137088" rtlCol="0" anchor="t">
            <a:spAutoFit/>
          </a:bodyPr>
          <a:lstStyle/>
          <a:p>
            <a:pPr defTabSz="913852">
              <a:lnSpc>
                <a:spcPct val="107000"/>
              </a:lnSpc>
            </a:pPr>
            <a:r>
              <a:rPr lang="en-US" sz="1800" b="1" dirty="0">
                <a:solidFill>
                  <a:prstClr val="white"/>
                </a:solidFill>
                <a:latin typeface="Arial" panose="020B0604020202020204" pitchFamily="34" charset="0"/>
                <a:cs typeface="Arial" panose="020B0604020202020204" pitchFamily="34" charset="0"/>
              </a:rPr>
              <a:t>To deliver:</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CC teams equipped to handle peak times (e.g. enrollment)</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Callers connected to the right agents, with call context</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Students and staff kept up to date on planned and unplanned changes</a:t>
            </a:r>
          </a:p>
        </p:txBody>
      </p:sp>
    </p:spTree>
    <p:extLst>
      <p:ext uri="{BB962C8B-B14F-4D97-AF65-F5344CB8AC3E}">
        <p14:creationId xmlns:p14="http://schemas.microsoft.com/office/powerpoint/2010/main" val="149869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C87368-86A6-E247-BD5A-70F4C7C9B395}"/>
              </a:ext>
            </a:extLst>
          </p:cNvPr>
          <p:cNvSpPr>
            <a:spLocks noGrp="1"/>
          </p:cNvSpPr>
          <p:nvPr>
            <p:ph type="title"/>
          </p:nvPr>
        </p:nvSpPr>
        <p:spPr>
          <a:xfrm>
            <a:off x="639784" y="71337"/>
            <a:ext cx="10707403" cy="1036850"/>
          </a:xfrm>
        </p:spPr>
        <p:txBody>
          <a:bodyPr/>
          <a:lstStyle/>
          <a:p>
            <a:r>
              <a:rPr lang="en-CA" dirty="0"/>
              <a:t>Benefits of </a:t>
            </a:r>
            <a:r>
              <a:rPr lang="en-CA" dirty="0" err="1"/>
              <a:t>CCaaS</a:t>
            </a:r>
            <a:r>
              <a:rPr lang="en-CA" dirty="0"/>
              <a:t> in Healthcare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053" t="1" b="629"/>
          <a:stretch/>
        </p:blipFill>
        <p:spPr>
          <a:xfrm>
            <a:off x="4483565" y="1312982"/>
            <a:ext cx="3383280" cy="2751338"/>
          </a:xfrm>
          <a:prstGeom prst="rect">
            <a:avLst/>
          </a:prstGeom>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4584" t="-1020" r="14584" b="-359"/>
          <a:stretch/>
        </p:blipFill>
        <p:spPr>
          <a:xfrm>
            <a:off x="8176444" y="1325015"/>
            <a:ext cx="3383280" cy="2751338"/>
          </a:xfrm>
          <a:prstGeom prst="rect">
            <a:avLst/>
          </a:prstGeom>
          <a:effectLst/>
        </p:spPr>
      </p:pic>
      <p:pic>
        <p:nvPicPr>
          <p:cNvPr id="3074" name="Picture 2" descr="The Innovative use of Process Management in Global Healthcare ...">
            <a:extLst>
              <a:ext uri="{FF2B5EF4-FFF2-40B4-BE49-F238E27FC236}">
                <a16:creationId xmlns:a16="http://schemas.microsoft.com/office/drawing/2014/main" id="{2A4009D5-0070-400F-A175-F255CC019E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515" t="7696" r="19770" b="786"/>
          <a:stretch/>
        </p:blipFill>
        <p:spPr bwMode="auto">
          <a:xfrm>
            <a:off x="790685" y="1340679"/>
            <a:ext cx="3383280" cy="272364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B9BFE9D-E363-46E8-805E-501171486A08}"/>
              </a:ext>
            </a:extLst>
          </p:cNvPr>
          <p:cNvSpPr/>
          <p:nvPr/>
        </p:nvSpPr>
        <p:spPr>
          <a:xfrm>
            <a:off x="790686" y="4069481"/>
            <a:ext cx="3383280" cy="2011680"/>
          </a:xfrm>
          <a:prstGeom prst="rect">
            <a:avLst/>
          </a:prstGeom>
          <a:solidFill>
            <a:schemeClr val="accent2">
              <a:alpha val="85000"/>
            </a:schemeClr>
          </a:solidFill>
          <a:ln w="571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28480" tIns="137088" rIns="228480" bIns="137088" rtlCol="0" anchor="t">
            <a:noAutofit/>
          </a:bodyPr>
          <a:lstStyle/>
          <a:p>
            <a:pPr defTabSz="913852">
              <a:lnSpc>
                <a:spcPct val="107000"/>
              </a:lnSpc>
            </a:pPr>
            <a:r>
              <a:rPr lang="en-US" sz="1800" b="1" dirty="0">
                <a:solidFill>
                  <a:prstClr val="white"/>
                </a:solidFill>
                <a:latin typeface="Arial" panose="020B0604020202020204" pitchFamily="34" charset="0"/>
                <a:cs typeface="Arial" panose="020B0604020202020204" pitchFamily="34" charset="0"/>
              </a:rPr>
              <a:t>Healthcare needs:</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Frustration-free interactions</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Appointment adherence</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Stringent privacy &amp; security</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Patient engagement</a:t>
            </a:r>
          </a:p>
          <a:p>
            <a:pPr marL="120650" indent="-120650" defTabSz="913852">
              <a:lnSpc>
                <a:spcPct val="107000"/>
              </a:lnSpc>
              <a:buFont typeface="Arial" panose="020B0604020202020204" pitchFamily="34" charset="0"/>
              <a:buChar char="•"/>
            </a:pPr>
            <a:endParaRPr lang="en-US" sz="1600" dirty="0">
              <a:solidFill>
                <a:prstClr val="white"/>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BA56311-3ED2-4909-A159-6E028F270831}"/>
              </a:ext>
            </a:extLst>
          </p:cNvPr>
          <p:cNvSpPr/>
          <p:nvPr/>
        </p:nvSpPr>
        <p:spPr>
          <a:xfrm>
            <a:off x="4483565" y="4069483"/>
            <a:ext cx="3383280" cy="2011680"/>
          </a:xfrm>
          <a:prstGeom prst="rect">
            <a:avLst/>
          </a:prstGeom>
          <a:solidFill>
            <a:schemeClr val="tx1">
              <a:lumMod val="75000"/>
            </a:schemeClr>
          </a:solidFill>
          <a:ln w="571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28480" tIns="137088" rIns="228480" bIns="137088" rtlCol="0" anchor="t">
            <a:noAutofit/>
          </a:bodyPr>
          <a:lstStyle/>
          <a:p>
            <a:pPr defTabSz="913852">
              <a:lnSpc>
                <a:spcPct val="107000"/>
              </a:lnSpc>
            </a:pPr>
            <a:r>
              <a:rPr lang="en-US" sz="1800" b="1" dirty="0">
                <a:solidFill>
                  <a:prstClr val="white"/>
                </a:solidFill>
                <a:latin typeface="Arial" panose="020B0604020202020204" pitchFamily="34" charset="0"/>
                <a:cs typeface="Arial" panose="020B0604020202020204" pitchFamily="34" charset="0"/>
              </a:rPr>
              <a:t>Solution can help:</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Speed transfers, streamline menus, reduce hold times</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Deliver reminders at scale</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Enable HIPAA compliance</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Keep care teams &amp; patients connected</a:t>
            </a:r>
          </a:p>
        </p:txBody>
      </p:sp>
      <p:sp>
        <p:nvSpPr>
          <p:cNvPr id="15" name="Rectangle 14">
            <a:extLst>
              <a:ext uri="{FF2B5EF4-FFF2-40B4-BE49-F238E27FC236}">
                <a16:creationId xmlns:a16="http://schemas.microsoft.com/office/drawing/2014/main" id="{46CC2B5D-0594-4E0F-BDC0-EA4ABE76CFE9}"/>
              </a:ext>
            </a:extLst>
          </p:cNvPr>
          <p:cNvSpPr/>
          <p:nvPr/>
        </p:nvSpPr>
        <p:spPr>
          <a:xfrm>
            <a:off x="8176445" y="4069483"/>
            <a:ext cx="3383280" cy="2011680"/>
          </a:xfrm>
          <a:prstGeom prst="rect">
            <a:avLst/>
          </a:prstGeom>
          <a:solidFill>
            <a:schemeClr val="accent1"/>
          </a:solidFill>
          <a:ln w="571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28480" tIns="137088" rIns="228480" bIns="137088" rtlCol="0" anchor="t">
            <a:noAutofit/>
          </a:bodyPr>
          <a:lstStyle/>
          <a:p>
            <a:pPr defTabSz="913852">
              <a:lnSpc>
                <a:spcPct val="107000"/>
              </a:lnSpc>
            </a:pPr>
            <a:r>
              <a:rPr lang="en-US" sz="1800" b="1" dirty="0">
                <a:solidFill>
                  <a:prstClr val="white"/>
                </a:solidFill>
                <a:latin typeface="Arial" panose="020B0604020202020204" pitchFamily="34" charset="0"/>
                <a:cs typeface="Arial" panose="020B0604020202020204" pitchFamily="34" charset="0"/>
              </a:rPr>
              <a:t>To deliver:</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High patient satisfaction &amp; positive provider reviews</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Savings in valuable provider time</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Secure and efficient patient interactions, including self-serve</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Better informed patients and staff</a:t>
            </a:r>
          </a:p>
        </p:txBody>
      </p:sp>
    </p:spTree>
    <p:extLst>
      <p:ext uri="{BB962C8B-B14F-4D97-AF65-F5344CB8AC3E}">
        <p14:creationId xmlns:p14="http://schemas.microsoft.com/office/powerpoint/2010/main" val="174146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C87368-86A6-E247-BD5A-70F4C7C9B395}"/>
              </a:ext>
            </a:extLst>
          </p:cNvPr>
          <p:cNvSpPr>
            <a:spLocks noGrp="1"/>
          </p:cNvSpPr>
          <p:nvPr>
            <p:ph type="title"/>
          </p:nvPr>
        </p:nvSpPr>
        <p:spPr>
          <a:xfrm>
            <a:off x="693913" y="288511"/>
            <a:ext cx="10707403" cy="1036850"/>
          </a:xfrm>
        </p:spPr>
        <p:txBody>
          <a:bodyPr/>
          <a:lstStyle/>
          <a:p>
            <a:r>
              <a:rPr lang="en-CA" dirty="0"/>
              <a:t>Benefits of </a:t>
            </a:r>
            <a:r>
              <a:rPr lang="en-CA" dirty="0" err="1"/>
              <a:t>CCaaS</a:t>
            </a:r>
            <a:r>
              <a:rPr lang="en-CA" dirty="0"/>
              <a:t> in Service industry</a:t>
            </a:r>
            <a:br>
              <a:rPr lang="en-CA" sz="2800" dirty="0"/>
            </a:br>
            <a:r>
              <a:rPr lang="en-CA" sz="1800" dirty="0"/>
              <a:t>(</a:t>
            </a:r>
            <a:r>
              <a:rPr lang="en-CA" sz="1800" dirty="0" err="1"/>
              <a:t>restaurant|retail|hospitality</a:t>
            </a:r>
            <a:r>
              <a:rPr lang="en-CA" sz="1800" dirty="0"/>
              <a: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053" t="1" b="629"/>
          <a:stretch/>
        </p:blipFill>
        <p:spPr>
          <a:xfrm>
            <a:off x="4478751" y="1517042"/>
            <a:ext cx="3384517" cy="2752344"/>
          </a:xfrm>
          <a:prstGeom prst="rect">
            <a:avLst/>
          </a:prstGeom>
          <a:effectLst/>
        </p:spPr>
      </p:pic>
      <p:pic>
        <p:nvPicPr>
          <p:cNvPr id="4098" name="Picture 2" descr="Airplane Take Off At Sunset HD Wallpaper | airplane take off at ...">
            <a:extLst>
              <a:ext uri="{FF2B5EF4-FFF2-40B4-BE49-F238E27FC236}">
                <a16:creationId xmlns:a16="http://schemas.microsoft.com/office/drawing/2014/main" id="{FB5DAB27-A729-49EE-9CE6-2E41AC0B8A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421" t="4496" r="8991" b="2323"/>
          <a:stretch/>
        </p:blipFill>
        <p:spPr bwMode="auto">
          <a:xfrm>
            <a:off x="8176444" y="1517043"/>
            <a:ext cx="3383281" cy="27523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Pizza La Sella Delivery | Vancouver | Uber Eats">
            <a:extLst>
              <a:ext uri="{FF2B5EF4-FFF2-40B4-BE49-F238E27FC236}">
                <a16:creationId xmlns:a16="http://schemas.microsoft.com/office/drawing/2014/main" id="{13FDF7DD-B94A-4DE9-B29B-99224731320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27" t="3830" b="9343"/>
          <a:stretch/>
        </p:blipFill>
        <p:spPr bwMode="auto">
          <a:xfrm>
            <a:off x="790684" y="1517042"/>
            <a:ext cx="3374889" cy="275234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5FE3AF6-9F30-47B6-9E73-693FA42068B1}"/>
              </a:ext>
            </a:extLst>
          </p:cNvPr>
          <p:cNvSpPr/>
          <p:nvPr/>
        </p:nvSpPr>
        <p:spPr>
          <a:xfrm>
            <a:off x="790686" y="4271186"/>
            <a:ext cx="3383280" cy="2011680"/>
          </a:xfrm>
          <a:prstGeom prst="rect">
            <a:avLst/>
          </a:prstGeom>
          <a:solidFill>
            <a:schemeClr val="accent2">
              <a:alpha val="85000"/>
            </a:schemeClr>
          </a:solidFill>
          <a:ln w="571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28480" tIns="137088" rIns="228480" bIns="137088" rtlCol="0" anchor="t">
            <a:noAutofit/>
          </a:bodyPr>
          <a:lstStyle/>
          <a:p>
            <a:pPr defTabSz="913852">
              <a:lnSpc>
                <a:spcPct val="107000"/>
              </a:lnSpc>
            </a:pPr>
            <a:r>
              <a:rPr lang="en-US" sz="1800" b="1" dirty="0">
                <a:solidFill>
                  <a:prstClr val="white"/>
                </a:solidFill>
                <a:latin typeface="Arial" panose="020B0604020202020204" pitchFamily="34" charset="0"/>
                <a:cs typeface="Arial" panose="020B0604020202020204" pitchFamily="34" charset="0"/>
              </a:rPr>
              <a:t>Service companies need:</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Call handling w/o busy signals</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Predictive call routing</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Distinguish $10 calls from $10k ones</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Real-time and historical insights</a:t>
            </a:r>
          </a:p>
        </p:txBody>
      </p:sp>
      <p:sp>
        <p:nvSpPr>
          <p:cNvPr id="11" name="Rectangle 10">
            <a:extLst>
              <a:ext uri="{FF2B5EF4-FFF2-40B4-BE49-F238E27FC236}">
                <a16:creationId xmlns:a16="http://schemas.microsoft.com/office/drawing/2014/main" id="{93E50B85-B354-42CA-BFD4-6DF2C2212817}"/>
              </a:ext>
            </a:extLst>
          </p:cNvPr>
          <p:cNvSpPr/>
          <p:nvPr/>
        </p:nvSpPr>
        <p:spPr>
          <a:xfrm>
            <a:off x="4483565" y="4271188"/>
            <a:ext cx="3383280" cy="2011678"/>
          </a:xfrm>
          <a:prstGeom prst="rect">
            <a:avLst/>
          </a:prstGeom>
          <a:solidFill>
            <a:schemeClr val="tx1">
              <a:lumMod val="75000"/>
            </a:schemeClr>
          </a:solidFill>
          <a:ln w="571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28480" tIns="137088" rIns="228480" bIns="137088" rtlCol="0" anchor="t">
            <a:noAutofit/>
          </a:bodyPr>
          <a:lstStyle/>
          <a:p>
            <a:pPr defTabSz="913852">
              <a:lnSpc>
                <a:spcPct val="107000"/>
              </a:lnSpc>
            </a:pPr>
            <a:r>
              <a:rPr lang="en-US" sz="1800" b="1" dirty="0">
                <a:solidFill>
                  <a:prstClr val="white"/>
                </a:solidFill>
                <a:latin typeface="Arial" panose="020B0604020202020204" pitchFamily="34" charset="0"/>
                <a:cs typeface="Arial" panose="020B0604020202020204" pitchFamily="34" charset="0"/>
              </a:rPr>
              <a:t>Solution can help:</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Implement call queuing</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Dynamically change call routing based on lookups</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Get high-value clients to right agents</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Provide real-time and historical dashboards &amp; reports</a:t>
            </a:r>
            <a:br>
              <a:rPr lang="en-US" sz="1400" dirty="0">
                <a:solidFill>
                  <a:prstClr val="white"/>
                </a:solidFill>
                <a:latin typeface="Arial" panose="020B0604020202020204" pitchFamily="34" charset="0"/>
                <a:cs typeface="Arial" panose="020B0604020202020204" pitchFamily="34" charset="0"/>
              </a:rPr>
            </a:br>
            <a:endParaRPr lang="en-US" sz="1400" dirty="0">
              <a:solidFill>
                <a:prstClr val="white"/>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07320FD-01CC-4182-8E10-B065D0D01419}"/>
              </a:ext>
            </a:extLst>
          </p:cNvPr>
          <p:cNvSpPr/>
          <p:nvPr/>
        </p:nvSpPr>
        <p:spPr>
          <a:xfrm>
            <a:off x="8176445" y="4271188"/>
            <a:ext cx="3383280" cy="2011680"/>
          </a:xfrm>
          <a:prstGeom prst="rect">
            <a:avLst/>
          </a:prstGeom>
          <a:solidFill>
            <a:schemeClr val="accent1"/>
          </a:solidFill>
          <a:ln w="571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228480" tIns="137088" rIns="228480" bIns="137088" rtlCol="0" anchor="t">
            <a:noAutofit/>
          </a:bodyPr>
          <a:lstStyle/>
          <a:p>
            <a:pPr defTabSz="913852">
              <a:lnSpc>
                <a:spcPct val="107000"/>
              </a:lnSpc>
            </a:pPr>
            <a:r>
              <a:rPr lang="en-US" sz="1800" b="1" dirty="0">
                <a:solidFill>
                  <a:prstClr val="white"/>
                </a:solidFill>
                <a:latin typeface="Arial" panose="020B0604020202020204" pitchFamily="34" charset="0"/>
                <a:cs typeface="Arial" panose="020B0604020202020204" pitchFamily="34" charset="0"/>
              </a:rPr>
              <a:t>To deliver:</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More revenue captured</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Efficient issue resolutions</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Better retention of high-value customers</a:t>
            </a:r>
          </a:p>
          <a:p>
            <a:pPr marL="120650" indent="-120650" defTabSz="913852">
              <a:lnSpc>
                <a:spcPct val="107000"/>
              </a:lnSpc>
              <a:buFont typeface="Arial" panose="020B0604020202020204" pitchFamily="34" charset="0"/>
              <a:buChar char="•"/>
            </a:pPr>
            <a:r>
              <a:rPr lang="en-US" sz="1400" dirty="0">
                <a:solidFill>
                  <a:prstClr val="white"/>
                </a:solidFill>
                <a:latin typeface="Arial" panose="020B0604020202020204" pitchFamily="34" charset="0"/>
                <a:cs typeface="Arial" panose="020B0604020202020204" pitchFamily="34" charset="0"/>
              </a:rPr>
              <a:t>Actionable data to help plan now and well into the future</a:t>
            </a:r>
          </a:p>
          <a:p>
            <a:pPr marL="120650" indent="-120650" defTabSz="913852">
              <a:lnSpc>
                <a:spcPct val="107000"/>
              </a:lnSpc>
              <a:buFont typeface="Arial" panose="020B0604020202020204" pitchFamily="34" charset="0"/>
              <a:buChar char="•"/>
            </a:pPr>
            <a:endParaRPr lang="en-US" sz="14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849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336957-7304-054C-922B-11BFC783BB1F}"/>
              </a:ext>
            </a:extLst>
          </p:cNvPr>
          <p:cNvSpPr txBox="1"/>
          <p:nvPr/>
        </p:nvSpPr>
        <p:spPr bwMode="auto">
          <a:xfrm>
            <a:off x="3735830" y="5208208"/>
            <a:ext cx="4892040" cy="338554"/>
          </a:xfrm>
          <a:prstGeom prst="rect">
            <a:avLst/>
          </a:prstGeom>
          <a:solidFill>
            <a:schemeClr val="tx1">
              <a:lumMod val="75000"/>
            </a:schemeClr>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spAutoFit/>
          </a:bodyPr>
          <a:lstStyle>
            <a:defPPr>
              <a:defRPr lang="en-US"/>
            </a:defPPr>
            <a:lvl1pPr marR="0" lvl="0" indent="0" algn="ctr" defTabSz="914400" fontAlgn="base">
              <a:lnSpc>
                <a:spcPct val="100000"/>
              </a:lnSpc>
              <a:spcBef>
                <a:spcPct val="0"/>
              </a:spcBef>
              <a:spcAft>
                <a:spcPct val="0"/>
              </a:spcAft>
              <a:buClrTx/>
              <a:buSzTx/>
              <a:buFontTx/>
              <a:buNone/>
              <a:tabLst/>
              <a:defRPr kumimoji="0" sz="2800" b="0" i="0" u="none" strike="noStrike" cap="none" spc="0" normalizeH="0" baseline="0">
                <a:ln>
                  <a:noFill/>
                </a:ln>
                <a:solidFill>
                  <a:schemeClr val="bg1"/>
                </a:solidFill>
                <a:effectLst/>
                <a:uLnTx/>
                <a:uFillTx/>
                <a:latin typeface="Trebuchet MS"/>
                <a:ea typeface="ＭＳ Ｐゴシック" charset="0"/>
                <a:cs typeface="Trebuchet MS"/>
              </a:defRPr>
            </a:lvl1pPr>
          </a:lstStyle>
          <a:p>
            <a:r>
              <a:rPr lang="en-US" sz="1600" i="1" dirty="0">
                <a:latin typeface="Arial" panose="020B0604020202020204" pitchFamily="34" charset="0"/>
                <a:cs typeface="Arial" panose="020B0604020202020204" pitchFamily="34" charset="0"/>
              </a:rPr>
              <a:t>(Poll will appear on-screen)</a:t>
            </a:r>
          </a:p>
        </p:txBody>
      </p:sp>
      <p:sp>
        <p:nvSpPr>
          <p:cNvPr id="23" name="Title 1">
            <a:extLst>
              <a:ext uri="{FF2B5EF4-FFF2-40B4-BE49-F238E27FC236}">
                <a16:creationId xmlns:a16="http://schemas.microsoft.com/office/drawing/2014/main" id="{31705721-B291-B74C-89A0-0CD13EDAD9AF}"/>
              </a:ext>
            </a:extLst>
          </p:cNvPr>
          <p:cNvSpPr>
            <a:spLocks noGrp="1"/>
          </p:cNvSpPr>
          <p:nvPr>
            <p:ph type="title"/>
          </p:nvPr>
        </p:nvSpPr>
        <p:spPr>
          <a:xfrm>
            <a:off x="828147" y="119057"/>
            <a:ext cx="10707403" cy="1036850"/>
          </a:xfrm>
        </p:spPr>
        <p:txBody>
          <a:bodyPr/>
          <a:lstStyle/>
          <a:p>
            <a:r>
              <a:rPr lang="en-US" dirty="0"/>
              <a:t>Poll Time!</a:t>
            </a:r>
          </a:p>
        </p:txBody>
      </p:sp>
      <p:sp>
        <p:nvSpPr>
          <p:cNvPr id="8" name="Rectangle 7">
            <a:extLst>
              <a:ext uri="{FF2B5EF4-FFF2-40B4-BE49-F238E27FC236}">
                <a16:creationId xmlns:a16="http://schemas.microsoft.com/office/drawing/2014/main" id="{42641D2A-86D0-47FB-9EF3-9570D980C461}"/>
              </a:ext>
            </a:extLst>
          </p:cNvPr>
          <p:cNvSpPr/>
          <p:nvPr/>
        </p:nvSpPr>
        <p:spPr>
          <a:xfrm>
            <a:off x="3508129" y="1732619"/>
            <a:ext cx="5347441" cy="2769989"/>
          </a:xfrm>
          <a:prstGeom prst="rect">
            <a:avLst/>
          </a:prstGeom>
          <a:solidFill>
            <a:srgbClr val="EE3224"/>
          </a:solidFill>
        </p:spPr>
        <p:txBody>
          <a:bodyPr wrap="square" tIns="91440" bIns="91440">
            <a:spAutoFit/>
          </a:bodyPr>
          <a:lstStyle/>
          <a:p>
            <a:pPr algn="ctr" defTabSz="914400"/>
            <a:endParaRPr lang="en-CA" sz="2800" dirty="0">
              <a:solidFill>
                <a:schemeClr val="bg1"/>
              </a:solidFill>
              <a:latin typeface="Trebuchet MS" panose="020B0603020202020204" pitchFamily="34" charset="0"/>
            </a:endParaRPr>
          </a:p>
          <a:p>
            <a:pPr algn="ctr" defTabSz="914400"/>
            <a:r>
              <a:rPr lang="en-CA" sz="2800" b="1" dirty="0">
                <a:solidFill>
                  <a:schemeClr val="bg1"/>
                </a:solidFill>
                <a:latin typeface="Arial" panose="020B0604020202020204" pitchFamily="34" charset="0"/>
                <a:cs typeface="Arial" panose="020B0604020202020204" pitchFamily="34" charset="0"/>
              </a:rPr>
              <a:t>Meeting and exceeding customer expectations, now and into the future…which needs do you anticipate?</a:t>
            </a:r>
          </a:p>
          <a:p>
            <a:pPr algn="ctr" defTabSz="914400"/>
            <a:endParaRPr lang="en-CA" sz="28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965433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FA84171-29B0-4A62-9327-4C550B93E9A6}"/>
              </a:ext>
            </a:extLst>
          </p:cNvPr>
          <p:cNvGrpSpPr/>
          <p:nvPr/>
        </p:nvGrpSpPr>
        <p:grpSpPr>
          <a:xfrm>
            <a:off x="3690783" y="1660359"/>
            <a:ext cx="4597758" cy="4141371"/>
            <a:chOff x="3002593" y="1010574"/>
            <a:chExt cx="5319150" cy="4791156"/>
          </a:xfrm>
        </p:grpSpPr>
        <p:sp>
          <p:nvSpPr>
            <p:cNvPr id="6" name="Oval Callout 5">
              <a:extLst>
                <a:ext uri="{FF2B5EF4-FFF2-40B4-BE49-F238E27FC236}">
                  <a16:creationId xmlns:a16="http://schemas.microsoft.com/office/drawing/2014/main" id="{7C7015B6-7FD1-0540-BB93-34FDFD024722}"/>
                </a:ext>
              </a:extLst>
            </p:cNvPr>
            <p:cNvSpPr/>
            <p:nvPr/>
          </p:nvSpPr>
          <p:spPr>
            <a:xfrm>
              <a:off x="3002593" y="1010574"/>
              <a:ext cx="4104480" cy="3508621"/>
            </a:xfrm>
            <a:prstGeom prst="wedgeEllipseCallout">
              <a:avLst/>
            </a:pr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en-US" sz="8798" b="1" i="0" u="none" strike="noStrike" kern="1200" cap="none" spc="0" normalizeH="0" baseline="0" noProof="0" dirty="0">
                  <a:ln>
                    <a:noFill/>
                  </a:ln>
                  <a:solidFill>
                    <a:prstClr val="white"/>
                  </a:solidFill>
                  <a:effectLst/>
                  <a:uLnTx/>
                  <a:uFillTx/>
                  <a:latin typeface="Trebuchet MS"/>
                  <a:ea typeface="+mn-ea"/>
                  <a:cs typeface="+mn-cs"/>
                </a:rPr>
                <a:t>Q</a:t>
              </a:r>
            </a:p>
          </p:txBody>
        </p:sp>
        <p:sp>
          <p:nvSpPr>
            <p:cNvPr id="7" name="Oval Callout 6">
              <a:extLst>
                <a:ext uri="{FF2B5EF4-FFF2-40B4-BE49-F238E27FC236}">
                  <a16:creationId xmlns:a16="http://schemas.microsoft.com/office/drawing/2014/main" id="{F06A317E-27F2-F240-A76D-A25CA079DE18}"/>
                </a:ext>
              </a:extLst>
            </p:cNvPr>
            <p:cNvSpPr/>
            <p:nvPr/>
          </p:nvSpPr>
          <p:spPr>
            <a:xfrm flipH="1">
              <a:off x="5248778" y="3261004"/>
              <a:ext cx="3072965" cy="2540726"/>
            </a:xfrm>
            <a:prstGeom prst="wedgeEllipseCallout">
              <a:avLst/>
            </a:prstGeom>
            <a:solidFill>
              <a:schemeClr val="accent1">
                <a:alpha val="80000"/>
              </a:schemeClr>
            </a:solidFill>
            <a:ln>
              <a:noFill/>
            </a:ln>
            <a:effectLst>
              <a:outerShdw blurRad="76200" dist="38100" dir="27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96" rtl="0" eaLnBrk="1" fontAlgn="auto" latinLnBrk="0" hangingPunct="1">
                <a:lnSpc>
                  <a:spcPct val="100000"/>
                </a:lnSpc>
                <a:spcBef>
                  <a:spcPts val="0"/>
                </a:spcBef>
                <a:spcAft>
                  <a:spcPts val="0"/>
                </a:spcAft>
                <a:buClrTx/>
                <a:buSzTx/>
                <a:buFontTx/>
                <a:buNone/>
                <a:tabLst/>
                <a:defRPr/>
              </a:pPr>
              <a:r>
                <a:rPr kumimoji="0" lang="en-US" sz="7198" b="1" i="0" u="none" strike="noStrike" kern="1200" cap="none" spc="0" normalizeH="0" baseline="0" noProof="0" dirty="0">
                  <a:ln>
                    <a:noFill/>
                  </a:ln>
                  <a:solidFill>
                    <a:prstClr val="white"/>
                  </a:solidFill>
                  <a:effectLst/>
                  <a:uLnTx/>
                  <a:uFillTx/>
                  <a:latin typeface="Trebuchet MS"/>
                  <a:ea typeface="+mn-ea"/>
                  <a:cs typeface="+mn-cs"/>
                </a:rPr>
                <a:t>A</a:t>
              </a:r>
            </a:p>
          </p:txBody>
        </p:sp>
      </p:grpSp>
      <p:sp>
        <p:nvSpPr>
          <p:cNvPr id="17" name="Title 1">
            <a:extLst>
              <a:ext uri="{FF2B5EF4-FFF2-40B4-BE49-F238E27FC236}">
                <a16:creationId xmlns:a16="http://schemas.microsoft.com/office/drawing/2014/main" id="{E9B4123F-F808-3E48-9904-78E6EEFB0CE1}"/>
              </a:ext>
            </a:extLst>
          </p:cNvPr>
          <p:cNvSpPr>
            <a:spLocks noGrp="1"/>
          </p:cNvSpPr>
          <p:nvPr>
            <p:ph type="title"/>
          </p:nvPr>
        </p:nvSpPr>
        <p:spPr>
          <a:xfrm>
            <a:off x="742298" y="96040"/>
            <a:ext cx="10707403" cy="1036850"/>
          </a:xfrm>
        </p:spPr>
        <p:txBody>
          <a:bodyPr/>
          <a:lstStyle/>
          <a:p>
            <a:r>
              <a:rPr lang="en-US" dirty="0"/>
              <a:t>Poll Time!</a:t>
            </a:r>
          </a:p>
        </p:txBody>
      </p:sp>
    </p:spTree>
    <p:extLst>
      <p:ext uri="{BB962C8B-B14F-4D97-AF65-F5344CB8AC3E}">
        <p14:creationId xmlns:p14="http://schemas.microsoft.com/office/powerpoint/2010/main" val="119494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928017-0600-9B46-8AAE-ED2961C479C8}"/>
              </a:ext>
            </a:extLst>
          </p:cNvPr>
          <p:cNvSpPr>
            <a:spLocks noGrp="1"/>
          </p:cNvSpPr>
          <p:nvPr>
            <p:ph type="title"/>
          </p:nvPr>
        </p:nvSpPr>
        <p:spPr>
          <a:prstGeom prst="rect">
            <a:avLst/>
          </a:prstGeom>
        </p:spPr>
        <p:txBody>
          <a:bodyPr>
            <a:normAutofit/>
          </a:bodyPr>
          <a:lstStyle/>
          <a:p>
            <a:pPr>
              <a:buSzPct val="150000"/>
            </a:pPr>
            <a:r>
              <a:rPr lang="en-US" sz="4800" kern="1200" dirty="0"/>
              <a:t>THANK YOU for your time!</a:t>
            </a:r>
          </a:p>
        </p:txBody>
      </p:sp>
      <p:pic>
        <p:nvPicPr>
          <p:cNvPr id="6" name="Picture 5" descr="Text, logo&#10;&#10;Description automatically generated">
            <a:extLst>
              <a:ext uri="{FF2B5EF4-FFF2-40B4-BE49-F238E27FC236}">
                <a16:creationId xmlns:a16="http://schemas.microsoft.com/office/drawing/2014/main" id="{DC11576C-BCF0-B64E-BB9D-995DB9B77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576" y="5195203"/>
            <a:ext cx="3036366" cy="495911"/>
          </a:xfrm>
          <a:prstGeom prst="rect">
            <a:avLst/>
          </a:prstGeom>
        </p:spPr>
      </p:pic>
    </p:spTree>
    <p:extLst>
      <p:ext uri="{BB962C8B-B14F-4D97-AF65-F5344CB8AC3E}">
        <p14:creationId xmlns:p14="http://schemas.microsoft.com/office/powerpoint/2010/main" val="280600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2800" y="4041069"/>
            <a:ext cx="3365767" cy="1549905"/>
            <a:chOff x="-73071" y="184930"/>
            <a:chExt cx="6731533" cy="3099810"/>
          </a:xfrm>
        </p:grpSpPr>
        <p:sp>
          <p:nvSpPr>
            <p:cNvPr id="3" name="TextBox 3"/>
            <p:cNvSpPr txBox="1"/>
            <p:nvPr/>
          </p:nvSpPr>
          <p:spPr>
            <a:xfrm>
              <a:off x="-73071" y="184930"/>
              <a:ext cx="6731533" cy="721480"/>
            </a:xfrm>
            <a:prstGeom prst="rect">
              <a:avLst/>
            </a:prstGeom>
          </p:spPr>
          <p:txBody>
            <a:bodyPr lIns="0" tIns="0" rIns="0" bIns="0" rtlCol="0" anchor="t">
              <a:spAutoFit/>
            </a:bodyPr>
            <a:lstStyle/>
            <a:p>
              <a:pPr algn="ctr">
                <a:lnSpc>
                  <a:spcPts val="2986"/>
                </a:lnSpc>
              </a:pPr>
              <a:r>
                <a:rPr lang="en-US" sz="2133" spc="149" dirty="0">
                  <a:solidFill>
                    <a:schemeClr val="bg2">
                      <a:lumMod val="10000"/>
                    </a:schemeClr>
                  </a:solidFill>
                  <a:latin typeface="Arial" panose="020B0604020202020204" pitchFamily="34" charset="0"/>
                  <a:cs typeface="Arial" panose="020B0604020202020204" pitchFamily="34" charset="0"/>
                </a:rPr>
                <a:t>TERRY LAPOINTE</a:t>
              </a:r>
            </a:p>
          </p:txBody>
        </p:sp>
        <p:sp>
          <p:nvSpPr>
            <p:cNvPr id="4" name="TextBox 4"/>
            <p:cNvSpPr txBox="1"/>
            <p:nvPr/>
          </p:nvSpPr>
          <p:spPr>
            <a:xfrm>
              <a:off x="-73071" y="1052078"/>
              <a:ext cx="6731533" cy="2232662"/>
            </a:xfrm>
            <a:prstGeom prst="rect">
              <a:avLst/>
            </a:prstGeom>
          </p:spPr>
          <p:txBody>
            <a:bodyPr lIns="0" tIns="0" rIns="0" bIns="0" rtlCol="0" anchor="t">
              <a:spAutoFit/>
            </a:bodyPr>
            <a:lstStyle/>
            <a:p>
              <a:pPr algn="ctr">
                <a:lnSpc>
                  <a:spcPts val="3000"/>
                </a:lnSpc>
              </a:pPr>
              <a:r>
                <a:rPr lang="en-US" sz="2000" spc="20" dirty="0">
                  <a:solidFill>
                    <a:schemeClr val="bg2">
                      <a:lumMod val="10000"/>
                    </a:schemeClr>
                  </a:solidFill>
                  <a:latin typeface="Arial" panose="020B0604020202020204" pitchFamily="34" charset="0"/>
                  <a:cs typeface="Arial" panose="020B0604020202020204" pitchFamily="34" charset="0"/>
                </a:rPr>
                <a:t>Manager, </a:t>
              </a:r>
              <a:br>
                <a:rPr lang="en-US" sz="2000" spc="20" dirty="0">
                  <a:solidFill>
                    <a:schemeClr val="bg2">
                      <a:lumMod val="10000"/>
                    </a:schemeClr>
                  </a:solidFill>
                  <a:latin typeface="Arial" panose="020B0604020202020204" pitchFamily="34" charset="0"/>
                  <a:cs typeface="Arial" panose="020B0604020202020204" pitchFamily="34" charset="0"/>
                </a:rPr>
              </a:br>
              <a:r>
                <a:rPr lang="en-US" sz="2000" spc="20" dirty="0">
                  <a:solidFill>
                    <a:schemeClr val="bg2">
                      <a:lumMod val="10000"/>
                    </a:schemeClr>
                  </a:solidFill>
                  <a:latin typeface="Arial" panose="020B0604020202020204" pitchFamily="34" charset="0"/>
                  <a:cs typeface="Arial" panose="020B0604020202020204" pitchFamily="34" charset="0"/>
                </a:rPr>
                <a:t>Unified Communications</a:t>
              </a:r>
            </a:p>
            <a:p>
              <a:pPr algn="ctr">
                <a:lnSpc>
                  <a:spcPts val="3000"/>
                </a:lnSpc>
              </a:pPr>
              <a:r>
                <a:rPr lang="en-US" sz="2000" spc="20" dirty="0">
                  <a:solidFill>
                    <a:schemeClr val="bg2">
                      <a:lumMod val="10000"/>
                    </a:schemeClr>
                  </a:solidFill>
                  <a:latin typeface="Arial" panose="020B0604020202020204" pitchFamily="34" charset="0"/>
                  <a:cs typeface="Arial" panose="020B0604020202020204" pitchFamily="34" charset="0"/>
                </a:rPr>
                <a:t>Loffler Companies</a:t>
              </a:r>
            </a:p>
          </p:txBody>
        </p:sp>
      </p:grpSp>
      <p:grpSp>
        <p:nvGrpSpPr>
          <p:cNvPr id="5" name="Group 5"/>
          <p:cNvGrpSpPr/>
          <p:nvPr/>
        </p:nvGrpSpPr>
        <p:grpSpPr>
          <a:xfrm>
            <a:off x="7979017" y="4041070"/>
            <a:ext cx="3365767" cy="1203014"/>
            <a:chOff x="0" y="-57150"/>
            <a:chExt cx="6731533" cy="2406025"/>
          </a:xfrm>
        </p:grpSpPr>
        <p:sp>
          <p:nvSpPr>
            <p:cNvPr id="6" name="TextBox 6"/>
            <p:cNvSpPr txBox="1"/>
            <p:nvPr/>
          </p:nvSpPr>
          <p:spPr>
            <a:xfrm>
              <a:off x="0" y="-57150"/>
              <a:ext cx="6731533" cy="721479"/>
            </a:xfrm>
            <a:prstGeom prst="rect">
              <a:avLst/>
            </a:prstGeom>
          </p:spPr>
          <p:txBody>
            <a:bodyPr lIns="0" tIns="0" rIns="0" bIns="0" rtlCol="0" anchor="t">
              <a:spAutoFit/>
            </a:bodyPr>
            <a:lstStyle/>
            <a:p>
              <a:pPr algn="ctr">
                <a:lnSpc>
                  <a:spcPts val="2986"/>
                </a:lnSpc>
              </a:pPr>
              <a:r>
                <a:rPr lang="en-US" sz="2133" spc="149" dirty="0">
                  <a:solidFill>
                    <a:schemeClr val="bg2">
                      <a:lumMod val="10000"/>
                    </a:schemeClr>
                  </a:solidFill>
                  <a:latin typeface="Arial" panose="020B0604020202020204" pitchFamily="34" charset="0"/>
                  <a:cs typeface="Arial" panose="020B0604020202020204" pitchFamily="34" charset="0"/>
                </a:rPr>
                <a:t>EOIN BATHE</a:t>
              </a:r>
            </a:p>
          </p:txBody>
        </p:sp>
        <p:sp>
          <p:nvSpPr>
            <p:cNvPr id="7" name="TextBox 7"/>
            <p:cNvSpPr txBox="1"/>
            <p:nvPr/>
          </p:nvSpPr>
          <p:spPr>
            <a:xfrm>
              <a:off x="0" y="809995"/>
              <a:ext cx="6731533" cy="1538880"/>
            </a:xfrm>
            <a:prstGeom prst="rect">
              <a:avLst/>
            </a:prstGeom>
          </p:spPr>
          <p:txBody>
            <a:bodyPr lIns="0" tIns="0" rIns="0" bIns="0" rtlCol="0" anchor="t">
              <a:spAutoFit/>
            </a:bodyPr>
            <a:lstStyle/>
            <a:p>
              <a:pPr algn="ctr">
                <a:lnSpc>
                  <a:spcPts val="3000"/>
                </a:lnSpc>
              </a:pPr>
              <a:r>
                <a:rPr lang="en-US" sz="2000" spc="20" dirty="0">
                  <a:solidFill>
                    <a:schemeClr val="bg2">
                      <a:lumMod val="10000"/>
                    </a:schemeClr>
                  </a:solidFill>
                  <a:latin typeface="Arial" panose="020B0604020202020204" pitchFamily="34" charset="0"/>
                  <a:cs typeface="Arial" panose="020B0604020202020204" pitchFamily="34" charset="0"/>
                </a:rPr>
                <a:t>Sr. </a:t>
              </a:r>
              <a:r>
                <a:rPr lang="en-US" sz="2000" spc="20" dirty="0" err="1">
                  <a:solidFill>
                    <a:schemeClr val="bg2">
                      <a:lumMod val="10000"/>
                    </a:schemeClr>
                  </a:solidFill>
                  <a:latin typeface="Arial" panose="020B0604020202020204" pitchFamily="34" charset="0"/>
                  <a:cs typeface="Arial" panose="020B0604020202020204" pitchFamily="34" charset="0"/>
                </a:rPr>
                <a:t>CCaaS</a:t>
              </a:r>
              <a:r>
                <a:rPr lang="en-US" sz="2000" spc="20" dirty="0">
                  <a:solidFill>
                    <a:schemeClr val="bg2">
                      <a:lumMod val="10000"/>
                    </a:schemeClr>
                  </a:solidFill>
                  <a:latin typeface="Arial" panose="020B0604020202020204" pitchFamily="34" charset="0"/>
                  <a:cs typeface="Arial" panose="020B0604020202020204" pitchFamily="34" charset="0"/>
                </a:rPr>
                <a:t> Sales Specialist Manager</a:t>
              </a:r>
            </a:p>
          </p:txBody>
        </p:sp>
      </p:grpSp>
      <p:sp>
        <p:nvSpPr>
          <p:cNvPr id="16" name="TextBox 16"/>
          <p:cNvSpPr txBox="1"/>
          <p:nvPr/>
        </p:nvSpPr>
        <p:spPr>
          <a:xfrm>
            <a:off x="867017" y="450831"/>
            <a:ext cx="9524661" cy="708977"/>
          </a:xfrm>
          <a:prstGeom prst="rect">
            <a:avLst/>
          </a:prstGeom>
        </p:spPr>
        <p:txBody>
          <a:bodyPr lIns="0" tIns="0" rIns="0" bIns="0" rtlCol="0" anchor="t">
            <a:spAutoFit/>
          </a:bodyPr>
          <a:lstStyle/>
          <a:p>
            <a:pPr>
              <a:lnSpc>
                <a:spcPts val="6400"/>
              </a:lnSpc>
            </a:pPr>
            <a:r>
              <a:rPr lang="en-US" sz="3200" b="1" spc="-53" dirty="0">
                <a:solidFill>
                  <a:schemeClr val="bg2">
                    <a:lumMod val="10000"/>
                  </a:schemeClr>
                </a:solidFill>
                <a:latin typeface="Arial" panose="020B0604020202020204" pitchFamily="34" charset="0"/>
                <a:cs typeface="Arial" panose="020B0604020202020204" pitchFamily="34" charset="0"/>
              </a:rPr>
              <a:t>Today’s Speakers</a:t>
            </a:r>
          </a:p>
        </p:txBody>
      </p:sp>
      <p:pic>
        <p:nvPicPr>
          <p:cNvPr id="10" name="Picture 9" descr="A person wearing glasses and looking at the camera&#10;&#10;Description automatically generated">
            <a:extLst>
              <a:ext uri="{FF2B5EF4-FFF2-40B4-BE49-F238E27FC236}">
                <a16:creationId xmlns:a16="http://schemas.microsoft.com/office/drawing/2014/main" id="{C1F734B9-AA1D-4C47-A09A-55EAD0C32F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49" t="6718" r="15574" b="27143"/>
          <a:stretch/>
        </p:blipFill>
        <p:spPr>
          <a:xfrm>
            <a:off x="5155509" y="2080095"/>
            <a:ext cx="1880982" cy="1880982"/>
          </a:xfrm>
          <a:prstGeom prst="ellipse">
            <a:avLst/>
          </a:prstGeom>
          <a:ln w="76200">
            <a:solidFill>
              <a:schemeClr val="bg1"/>
            </a:solidFill>
          </a:ln>
        </p:spPr>
      </p:pic>
      <p:grpSp>
        <p:nvGrpSpPr>
          <p:cNvPr id="28" name="Group 2">
            <a:extLst>
              <a:ext uri="{FF2B5EF4-FFF2-40B4-BE49-F238E27FC236}">
                <a16:creationId xmlns:a16="http://schemas.microsoft.com/office/drawing/2014/main" id="{1954EBD0-F4BF-45F2-8043-7C88C149D957}"/>
              </a:ext>
            </a:extLst>
          </p:cNvPr>
          <p:cNvGrpSpPr/>
          <p:nvPr/>
        </p:nvGrpSpPr>
        <p:grpSpPr>
          <a:xfrm>
            <a:off x="4470400" y="4041069"/>
            <a:ext cx="3365767" cy="1174546"/>
            <a:chOff x="-92555" y="71350"/>
            <a:chExt cx="6731533" cy="2349092"/>
          </a:xfrm>
        </p:grpSpPr>
        <p:sp>
          <p:nvSpPr>
            <p:cNvPr id="29" name="TextBox 3">
              <a:extLst>
                <a:ext uri="{FF2B5EF4-FFF2-40B4-BE49-F238E27FC236}">
                  <a16:creationId xmlns:a16="http://schemas.microsoft.com/office/drawing/2014/main" id="{487528E4-E401-41A8-997B-5A669E35064C}"/>
                </a:ext>
              </a:extLst>
            </p:cNvPr>
            <p:cNvSpPr txBox="1"/>
            <p:nvPr/>
          </p:nvSpPr>
          <p:spPr>
            <a:xfrm>
              <a:off x="-92555" y="71350"/>
              <a:ext cx="6731533" cy="721480"/>
            </a:xfrm>
            <a:prstGeom prst="rect">
              <a:avLst/>
            </a:prstGeom>
          </p:spPr>
          <p:txBody>
            <a:bodyPr lIns="0" tIns="0" rIns="0" bIns="0" rtlCol="0" anchor="t">
              <a:spAutoFit/>
            </a:bodyPr>
            <a:lstStyle/>
            <a:p>
              <a:pPr algn="ctr">
                <a:lnSpc>
                  <a:spcPts val="2986"/>
                </a:lnSpc>
              </a:pPr>
              <a:r>
                <a:rPr lang="en-US" sz="2133" spc="149" dirty="0">
                  <a:solidFill>
                    <a:schemeClr val="bg2">
                      <a:lumMod val="10000"/>
                    </a:schemeClr>
                  </a:solidFill>
                  <a:latin typeface="Arial" panose="020B0604020202020204" pitchFamily="34" charset="0"/>
                  <a:cs typeface="Arial" panose="020B0604020202020204" pitchFamily="34" charset="0"/>
                </a:rPr>
                <a:t>ANDREW BOONE</a:t>
              </a:r>
            </a:p>
          </p:txBody>
        </p:sp>
        <p:sp>
          <p:nvSpPr>
            <p:cNvPr id="30" name="TextBox 4">
              <a:extLst>
                <a:ext uri="{FF2B5EF4-FFF2-40B4-BE49-F238E27FC236}">
                  <a16:creationId xmlns:a16="http://schemas.microsoft.com/office/drawing/2014/main" id="{CE44B626-DDAB-475C-89EB-2965795A726D}"/>
                </a:ext>
              </a:extLst>
            </p:cNvPr>
            <p:cNvSpPr txBox="1"/>
            <p:nvPr/>
          </p:nvSpPr>
          <p:spPr>
            <a:xfrm>
              <a:off x="-92555" y="938498"/>
              <a:ext cx="6731533" cy="1481944"/>
            </a:xfrm>
            <a:prstGeom prst="rect">
              <a:avLst/>
            </a:prstGeom>
          </p:spPr>
          <p:txBody>
            <a:bodyPr lIns="0" tIns="0" rIns="0" bIns="0" rtlCol="0" anchor="t">
              <a:spAutoFit/>
            </a:bodyPr>
            <a:lstStyle/>
            <a:p>
              <a:pPr algn="ctr">
                <a:lnSpc>
                  <a:spcPts val="3000"/>
                </a:lnSpc>
              </a:pPr>
              <a:r>
                <a:rPr lang="en-US" sz="2000" spc="20" dirty="0">
                  <a:solidFill>
                    <a:schemeClr val="bg2">
                      <a:lumMod val="10000"/>
                    </a:schemeClr>
                  </a:solidFill>
                  <a:latin typeface="Arial" panose="020B0604020202020204" pitchFamily="34" charset="0"/>
                  <a:cs typeface="Arial" panose="020B0604020202020204" pitchFamily="34" charset="0"/>
                </a:rPr>
                <a:t>Senior Mgr., Sales</a:t>
              </a:r>
            </a:p>
            <a:p>
              <a:pPr algn="ctr">
                <a:lnSpc>
                  <a:spcPts val="3000"/>
                </a:lnSpc>
              </a:pPr>
              <a:r>
                <a:rPr lang="en-US" sz="2000" spc="20" dirty="0">
                  <a:solidFill>
                    <a:schemeClr val="bg2">
                      <a:lumMod val="10000"/>
                    </a:schemeClr>
                  </a:solidFill>
                  <a:latin typeface="Arial" panose="020B0604020202020204" pitchFamily="34" charset="0"/>
                  <a:cs typeface="Arial" panose="020B0604020202020204" pitchFamily="34" charset="0"/>
                </a:rPr>
                <a:t>Intermedia</a:t>
              </a:r>
            </a:p>
          </p:txBody>
        </p:sp>
      </p:grpSp>
      <p:pic>
        <p:nvPicPr>
          <p:cNvPr id="9" name="Picture 8" descr="A person with a beard&#10;&#10;Description automatically generated with low confidence">
            <a:extLst>
              <a:ext uri="{FF2B5EF4-FFF2-40B4-BE49-F238E27FC236}">
                <a16:creationId xmlns:a16="http://schemas.microsoft.com/office/drawing/2014/main" id="{2558469C-F5B7-EA42-B2E8-2D487343B4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6650" y="2020686"/>
            <a:ext cx="1710500" cy="1957479"/>
          </a:xfrm>
          <a:prstGeom prst="ellipse">
            <a:avLst/>
          </a:prstGeom>
        </p:spPr>
      </p:pic>
      <p:pic>
        <p:nvPicPr>
          <p:cNvPr id="14" name="Picture 13">
            <a:extLst>
              <a:ext uri="{FF2B5EF4-FFF2-40B4-BE49-F238E27FC236}">
                <a16:creationId xmlns:a16="http://schemas.microsoft.com/office/drawing/2014/main" id="{8B3DB787-EDCB-A445-963A-5CDE312F6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859" b="12249"/>
          <a:stretch/>
        </p:blipFill>
        <p:spPr>
          <a:xfrm>
            <a:off x="1556550" y="2132290"/>
            <a:ext cx="1828800" cy="1828787"/>
          </a:xfrm>
          <a:prstGeom prst="ellipse">
            <a:avLst/>
          </a:prstGeom>
          <a:ln w="76200">
            <a:solidFill>
              <a:schemeClr val="bg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F024A-2592-8F4F-A12A-BAB5EBE2FF08}"/>
              </a:ext>
            </a:extLst>
          </p:cNvPr>
          <p:cNvSpPr>
            <a:spLocks noGrp="1"/>
          </p:cNvSpPr>
          <p:nvPr>
            <p:ph type="title"/>
          </p:nvPr>
        </p:nvSpPr>
        <p:spPr>
          <a:xfrm>
            <a:off x="548585" y="477960"/>
            <a:ext cx="10707403" cy="596109"/>
          </a:xfrm>
        </p:spPr>
        <p:txBody>
          <a:bodyPr>
            <a:normAutofit/>
          </a:bodyPr>
          <a:lstStyle/>
          <a:p>
            <a:r>
              <a:rPr lang="en-CA" dirty="0"/>
              <a:t>Helping Customers &amp; Companies Connect </a:t>
            </a:r>
          </a:p>
        </p:txBody>
      </p:sp>
      <p:grpSp>
        <p:nvGrpSpPr>
          <p:cNvPr id="5" name="Group 4">
            <a:extLst>
              <a:ext uri="{FF2B5EF4-FFF2-40B4-BE49-F238E27FC236}">
                <a16:creationId xmlns:a16="http://schemas.microsoft.com/office/drawing/2014/main" id="{3517A6DD-42BF-4280-9D0B-2F282F9A16D0}"/>
              </a:ext>
            </a:extLst>
          </p:cNvPr>
          <p:cNvGrpSpPr/>
          <p:nvPr/>
        </p:nvGrpSpPr>
        <p:grpSpPr>
          <a:xfrm>
            <a:off x="2657513" y="1149162"/>
            <a:ext cx="5868714" cy="4977462"/>
            <a:chOff x="2911559" y="990852"/>
            <a:chExt cx="6291367" cy="5335929"/>
          </a:xfrm>
        </p:grpSpPr>
        <p:grpSp>
          <p:nvGrpSpPr>
            <p:cNvPr id="100" name="Group 99">
              <a:extLst>
                <a:ext uri="{FF2B5EF4-FFF2-40B4-BE49-F238E27FC236}">
                  <a16:creationId xmlns:a16="http://schemas.microsoft.com/office/drawing/2014/main" id="{6BDF3809-A3A2-B440-8F4D-8C1A2A641E6D}"/>
                </a:ext>
              </a:extLst>
            </p:cNvPr>
            <p:cNvGrpSpPr/>
            <p:nvPr/>
          </p:nvGrpSpPr>
          <p:grpSpPr>
            <a:xfrm>
              <a:off x="3768219" y="1900962"/>
              <a:ext cx="4495184" cy="3580855"/>
              <a:chOff x="6674338" y="2490227"/>
              <a:chExt cx="3744938" cy="2991839"/>
            </a:xfrm>
          </p:grpSpPr>
          <p:cxnSp>
            <p:nvCxnSpPr>
              <p:cNvPr id="122" name="Straight Arrow Connector 121">
                <a:extLst>
                  <a:ext uri="{FF2B5EF4-FFF2-40B4-BE49-F238E27FC236}">
                    <a16:creationId xmlns:a16="http://schemas.microsoft.com/office/drawing/2014/main" id="{CBF60A94-85FD-8346-A5D3-F6C44F988745}"/>
                  </a:ext>
                </a:extLst>
              </p:cNvPr>
              <p:cNvCxnSpPr>
                <a:cxnSpLocks/>
              </p:cNvCxnSpPr>
              <p:nvPr/>
            </p:nvCxnSpPr>
            <p:spPr>
              <a:xfrm flipH="1">
                <a:off x="8550825" y="2581992"/>
                <a:ext cx="1380375" cy="1303992"/>
              </a:xfrm>
              <a:prstGeom prst="straightConnector1">
                <a:avLst/>
              </a:prstGeom>
              <a:ln w="1270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4C21BE78-31D4-D94B-A7AC-E1AB40570379}"/>
                  </a:ext>
                </a:extLst>
              </p:cNvPr>
              <p:cNvCxnSpPr>
                <a:cxnSpLocks/>
              </p:cNvCxnSpPr>
              <p:nvPr/>
            </p:nvCxnSpPr>
            <p:spPr>
              <a:xfrm flipH="1">
                <a:off x="8561049" y="3222488"/>
                <a:ext cx="1753251" cy="661948"/>
              </a:xfrm>
              <a:prstGeom prst="straightConnector1">
                <a:avLst/>
              </a:prstGeom>
              <a:ln w="1270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AADCDFEC-A751-CF4B-AA0A-1C27E183F261}"/>
                  </a:ext>
                </a:extLst>
              </p:cNvPr>
              <p:cNvCxnSpPr>
                <a:cxnSpLocks/>
              </p:cNvCxnSpPr>
              <p:nvPr/>
            </p:nvCxnSpPr>
            <p:spPr>
              <a:xfrm flipH="1" flipV="1">
                <a:off x="8563678" y="3882084"/>
                <a:ext cx="1855598" cy="88878"/>
              </a:xfrm>
              <a:prstGeom prst="straightConnector1">
                <a:avLst/>
              </a:prstGeom>
              <a:ln w="1270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FB40A855-E5B4-6140-9A60-E76CDB298ADF}"/>
                  </a:ext>
                </a:extLst>
              </p:cNvPr>
              <p:cNvCxnSpPr>
                <a:cxnSpLocks/>
              </p:cNvCxnSpPr>
              <p:nvPr/>
            </p:nvCxnSpPr>
            <p:spPr>
              <a:xfrm flipH="1" flipV="1">
                <a:off x="8563679" y="3889283"/>
                <a:ext cx="1728940" cy="858339"/>
              </a:xfrm>
              <a:prstGeom prst="straightConnector1">
                <a:avLst/>
              </a:prstGeom>
              <a:ln w="1270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95731090-CCFC-7E42-ADAE-1B4A6694B5FD}"/>
                  </a:ext>
                </a:extLst>
              </p:cNvPr>
              <p:cNvCxnSpPr>
                <a:cxnSpLocks/>
              </p:cNvCxnSpPr>
              <p:nvPr/>
            </p:nvCxnSpPr>
            <p:spPr>
              <a:xfrm flipH="1" flipV="1">
                <a:off x="8554160" y="3892266"/>
                <a:ext cx="1122233" cy="1453595"/>
              </a:xfrm>
              <a:prstGeom prst="straightConnector1">
                <a:avLst/>
              </a:prstGeom>
              <a:ln w="1270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0F8E4A2A-C666-9841-9123-596F6F0E5952}"/>
                  </a:ext>
                </a:extLst>
              </p:cNvPr>
              <p:cNvCxnSpPr>
                <a:cxnSpLocks/>
              </p:cNvCxnSpPr>
              <p:nvPr/>
            </p:nvCxnSpPr>
            <p:spPr>
              <a:xfrm flipV="1">
                <a:off x="7487818" y="3889284"/>
                <a:ext cx="1066342" cy="1592782"/>
              </a:xfrm>
              <a:prstGeom prst="straightConnector1">
                <a:avLst/>
              </a:prstGeom>
              <a:ln w="1270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E23A176F-B8E8-3D41-8668-665B48385C74}"/>
                  </a:ext>
                </a:extLst>
              </p:cNvPr>
              <p:cNvCxnSpPr>
                <a:cxnSpLocks/>
              </p:cNvCxnSpPr>
              <p:nvPr/>
            </p:nvCxnSpPr>
            <p:spPr>
              <a:xfrm flipV="1">
                <a:off x="7018620" y="3887660"/>
                <a:ext cx="1524737" cy="1114122"/>
              </a:xfrm>
              <a:prstGeom prst="straightConnector1">
                <a:avLst/>
              </a:prstGeom>
              <a:ln w="1270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93124217-0C48-0D4D-97A2-E981395121E2}"/>
                  </a:ext>
                </a:extLst>
              </p:cNvPr>
              <p:cNvCxnSpPr>
                <a:cxnSpLocks/>
              </p:cNvCxnSpPr>
              <p:nvPr/>
            </p:nvCxnSpPr>
            <p:spPr>
              <a:xfrm flipV="1">
                <a:off x="6760689" y="3889269"/>
                <a:ext cx="1772508" cy="511330"/>
              </a:xfrm>
              <a:prstGeom prst="straightConnector1">
                <a:avLst/>
              </a:prstGeom>
              <a:ln w="1270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3D32971F-387E-104A-9EC7-2C9BCB4B8A95}"/>
                  </a:ext>
                </a:extLst>
              </p:cNvPr>
              <p:cNvCxnSpPr>
                <a:cxnSpLocks/>
              </p:cNvCxnSpPr>
              <p:nvPr/>
            </p:nvCxnSpPr>
            <p:spPr>
              <a:xfrm>
                <a:off x="6674338" y="3813499"/>
                <a:ext cx="1886711" cy="78746"/>
              </a:xfrm>
              <a:prstGeom prst="straightConnector1">
                <a:avLst/>
              </a:prstGeom>
              <a:ln w="1270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46CE1DF1-D7DD-A64E-97BC-89F4E8F6E713}"/>
                  </a:ext>
                </a:extLst>
              </p:cNvPr>
              <p:cNvCxnSpPr>
                <a:cxnSpLocks/>
              </p:cNvCxnSpPr>
              <p:nvPr/>
            </p:nvCxnSpPr>
            <p:spPr>
              <a:xfrm>
                <a:off x="7140672" y="2490227"/>
                <a:ext cx="1407524" cy="1396093"/>
              </a:xfrm>
              <a:prstGeom prst="straightConnector1">
                <a:avLst/>
              </a:prstGeom>
              <a:ln w="1270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E8A803D7-6C57-9E4A-932B-629DC7B39265}"/>
                  </a:ext>
                </a:extLst>
              </p:cNvPr>
              <p:cNvCxnSpPr>
                <a:cxnSpLocks/>
              </p:cNvCxnSpPr>
              <p:nvPr/>
            </p:nvCxnSpPr>
            <p:spPr>
              <a:xfrm>
                <a:off x="6805950" y="3130658"/>
                <a:ext cx="1722170" cy="755662"/>
              </a:xfrm>
              <a:prstGeom prst="straightConnector1">
                <a:avLst/>
              </a:prstGeom>
              <a:ln w="12700">
                <a:solidFill>
                  <a:schemeClr val="bg1">
                    <a:lumMod val="6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82927B92-CE82-47A5-8E75-3916898EB542}"/>
                </a:ext>
              </a:extLst>
            </p:cNvPr>
            <p:cNvGrpSpPr/>
            <p:nvPr/>
          </p:nvGrpSpPr>
          <p:grpSpPr>
            <a:xfrm>
              <a:off x="4693355" y="2208969"/>
              <a:ext cx="2805289" cy="2797199"/>
              <a:chOff x="4693355" y="2208969"/>
              <a:chExt cx="2805289" cy="2797199"/>
            </a:xfrm>
          </p:grpSpPr>
          <p:sp>
            <p:nvSpPr>
              <p:cNvPr id="118" name="Oval 117">
                <a:extLst>
                  <a:ext uri="{FF2B5EF4-FFF2-40B4-BE49-F238E27FC236}">
                    <a16:creationId xmlns:a16="http://schemas.microsoft.com/office/drawing/2014/main" id="{143C8797-53FE-6D43-9EC7-4A0BD08B15DC}"/>
                  </a:ext>
                </a:extLst>
              </p:cNvPr>
              <p:cNvSpPr>
                <a:spLocks noChangeAspect="1"/>
              </p:cNvSpPr>
              <p:nvPr/>
            </p:nvSpPr>
            <p:spPr>
              <a:xfrm>
                <a:off x="4693355" y="2208969"/>
                <a:ext cx="2805289" cy="2797199"/>
              </a:xfrm>
              <a:prstGeom prst="ellipse">
                <a:avLst/>
              </a:prstGeom>
              <a:solidFill>
                <a:schemeClr val="accent1"/>
              </a:solidFill>
              <a:ln w="3492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014"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nvGrpSpPr>
              <p:cNvPr id="119" name="Group 118">
                <a:extLst>
                  <a:ext uri="{FF2B5EF4-FFF2-40B4-BE49-F238E27FC236}">
                    <a16:creationId xmlns:a16="http://schemas.microsoft.com/office/drawing/2014/main" id="{43FF2CC6-5D42-734B-92E4-5EBD58C4174D}"/>
                  </a:ext>
                </a:extLst>
              </p:cNvPr>
              <p:cNvGrpSpPr/>
              <p:nvPr/>
            </p:nvGrpSpPr>
            <p:grpSpPr>
              <a:xfrm>
                <a:off x="5460433" y="2973834"/>
                <a:ext cx="1271137" cy="1267471"/>
                <a:chOff x="8012295" y="2902660"/>
                <a:chExt cx="1444224" cy="1444222"/>
              </a:xfrm>
            </p:grpSpPr>
            <p:sp>
              <p:nvSpPr>
                <p:cNvPr id="120" name="Oval 119">
                  <a:extLst>
                    <a:ext uri="{FF2B5EF4-FFF2-40B4-BE49-F238E27FC236}">
                      <a16:creationId xmlns:a16="http://schemas.microsoft.com/office/drawing/2014/main" id="{9F724DDB-FA89-5346-9EEB-ADE5AD4920B5}"/>
                    </a:ext>
                  </a:extLst>
                </p:cNvPr>
                <p:cNvSpPr/>
                <p:nvPr/>
              </p:nvSpPr>
              <p:spPr>
                <a:xfrm>
                  <a:off x="8012295" y="2902660"/>
                  <a:ext cx="1444224" cy="1444222"/>
                </a:xfrm>
                <a:prstGeom prst="ellipse">
                  <a:avLst/>
                </a:prstGeom>
                <a:solidFill>
                  <a:schemeClr val="bg1"/>
                </a:solidFill>
                <a:ln w="3492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014"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121" name="Picture 120">
                  <a:extLst>
                    <a:ext uri="{FF2B5EF4-FFF2-40B4-BE49-F238E27FC236}">
                      <a16:creationId xmlns:a16="http://schemas.microsoft.com/office/drawing/2014/main" id="{63FBBE8D-DE3F-6B42-9D02-3F800BEFAED9}"/>
                    </a:ext>
                  </a:extLst>
                </p:cNvPr>
                <p:cNvPicPr>
                  <a:picLocks noChangeAspect="1"/>
                </p:cNvPicPr>
                <p:nvPr/>
              </p:nvPicPr>
              <p:blipFill>
                <a:blip r:embed="rId3">
                  <a:alphaModFix/>
                </a:blip>
                <a:stretch>
                  <a:fillRect/>
                </a:stretch>
              </p:blipFill>
              <p:spPr>
                <a:xfrm>
                  <a:off x="8230965" y="3370892"/>
                  <a:ext cx="1100044" cy="408587"/>
                </a:xfrm>
                <a:prstGeom prst="rect">
                  <a:avLst/>
                </a:prstGeom>
              </p:spPr>
            </p:pic>
          </p:grpSp>
        </p:grpSp>
        <p:sp>
          <p:nvSpPr>
            <p:cNvPr id="114" name="TextBox 113">
              <a:extLst>
                <a:ext uri="{FF2B5EF4-FFF2-40B4-BE49-F238E27FC236}">
                  <a16:creationId xmlns:a16="http://schemas.microsoft.com/office/drawing/2014/main" id="{E0447C01-4197-6143-B009-8E83F244A6A8}"/>
                </a:ext>
              </a:extLst>
            </p:cNvPr>
            <p:cNvSpPr txBox="1"/>
            <p:nvPr/>
          </p:nvSpPr>
          <p:spPr bwMode="auto">
            <a:xfrm>
              <a:off x="5322346" y="2396490"/>
              <a:ext cx="154730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0" marR="0" lvl="0" indent="0" algn="ctr" defTabSz="914014"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INBOUND</a:t>
              </a:r>
              <a:br>
                <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Customer Service</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5E05015A-F83A-AA40-AE02-65052AF62E63}"/>
                </a:ext>
              </a:extLst>
            </p:cNvPr>
            <p:cNvSpPr txBox="1"/>
            <p:nvPr/>
          </p:nvSpPr>
          <p:spPr bwMode="auto">
            <a:xfrm>
              <a:off x="5245932" y="4387288"/>
              <a:ext cx="170013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0" marR="0" lvl="0" indent="0" algn="ctr" defTabSz="914014"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OUTBOUND</a:t>
              </a:r>
              <a:br>
                <a:rPr kumimoji="0" lang="en-US" sz="1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sz="9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Sales &amp; Marketing</a:t>
              </a:r>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E2F9E160-4AC5-1045-BB6A-E8DB699E19DD}"/>
                </a:ext>
              </a:extLst>
            </p:cNvPr>
            <p:cNvSpPr txBox="1"/>
            <p:nvPr/>
          </p:nvSpPr>
          <p:spPr bwMode="auto">
            <a:xfrm rot="5400000">
              <a:off x="5459756" y="2636806"/>
              <a:ext cx="1860517" cy="186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ArchUp">
                <a:avLst>
                  <a:gd name="adj" fmla="val 10706462"/>
                </a:avLst>
              </a:prstTxWarp>
              <a:noAutofit/>
            </a:bodyPr>
            <a:lstStyle/>
            <a:p>
              <a:pPr marL="0" marR="0" lvl="0" indent="0" algn="ctr" defTabSz="91401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180" normalizeH="0" baseline="0" noProof="0" dirty="0">
                  <a:ln>
                    <a:noFill/>
                  </a:ln>
                  <a:solidFill>
                    <a:srgbClr val="FFFFFF"/>
                  </a:solidFill>
                  <a:effectLst/>
                  <a:uLnTx/>
                  <a:uFillTx/>
                  <a:latin typeface="Arial" panose="020B0604020202020204" pitchFamily="34" charset="0"/>
                  <a:cs typeface="Arial" panose="020B0604020202020204" pitchFamily="34" charset="0"/>
                </a:rPr>
                <a:t>AGENT</a:t>
              </a:r>
              <a:endParaRPr kumimoji="0" lang="en-US" sz="1200" b="0" i="0" u="none" strike="noStrike" kern="1200" cap="none" spc="18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7A511580-520C-2F4D-92CE-DFEB2163C74A}"/>
                </a:ext>
              </a:extLst>
            </p:cNvPr>
            <p:cNvSpPr txBox="1"/>
            <p:nvPr/>
          </p:nvSpPr>
          <p:spPr bwMode="auto">
            <a:xfrm>
              <a:off x="5036067" y="5557495"/>
              <a:ext cx="211986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0" marR="0" lvl="0" indent="0" algn="ctr" defTabSz="914014"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40" normalizeH="0" baseline="0" noProof="0" dirty="0">
                  <a:ln>
                    <a:noFill/>
                  </a:ln>
                  <a:solidFill>
                    <a:schemeClr val="accent1"/>
                  </a:solidFill>
                  <a:effectLst/>
                  <a:uLnTx/>
                  <a:uFillTx/>
                  <a:latin typeface="Arial" panose="020B0604020202020204" pitchFamily="34" charset="0"/>
                  <a:cs typeface="Arial" panose="020B0604020202020204" pitchFamily="34" charset="0"/>
                </a:rPr>
                <a:t>Integrations</a:t>
              </a:r>
              <a:br>
                <a:rPr kumimoji="0" lang="en-US" sz="12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US" sz="105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CRM &amp; Other Business Applications</a:t>
              </a:r>
              <a:endParaRPr kumimoji="0" lang="en-US" sz="12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4F5D7106-A58A-5F4F-99EC-5EF0A5227FB2}"/>
                </a:ext>
              </a:extLst>
            </p:cNvPr>
            <p:cNvSpPr txBox="1"/>
            <p:nvPr/>
          </p:nvSpPr>
          <p:spPr bwMode="auto">
            <a:xfrm>
              <a:off x="4407939" y="990852"/>
              <a:ext cx="3376123" cy="7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0" marR="0" lvl="0" indent="0" algn="ctr" defTabSz="91401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0" normalizeH="0" baseline="0" noProof="0" dirty="0">
                  <a:ln>
                    <a:noFill/>
                  </a:ln>
                  <a:solidFill>
                    <a:schemeClr val="accent1"/>
                  </a:solidFill>
                  <a:effectLst/>
                  <a:uLnTx/>
                  <a:uFillTx/>
                  <a:latin typeface="Arial" panose="020B0604020202020204" pitchFamily="34" charset="0"/>
                  <a:cs typeface="Arial" panose="020B0604020202020204" pitchFamily="34" charset="0"/>
                </a:rPr>
                <a:t>Management Applications</a:t>
              </a:r>
              <a:br>
                <a:rPr kumimoji="0" lang="en-US" sz="14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Workforce Management | Reporting </a:t>
              </a:r>
              <a:br>
                <a:rPr kumimoji="0" lang="en-US" sz="14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br>
              <a:r>
                <a:rPr kumimoji="0" lang="en-US" sz="1400" b="0" i="0" u="none" strike="noStrike" kern="120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Quality Management | Supervisor</a:t>
              </a:r>
            </a:p>
          </p:txBody>
        </p:sp>
        <p:cxnSp>
          <p:nvCxnSpPr>
            <p:cNvPr id="90" name="Straight Arrow Connector 89">
              <a:extLst>
                <a:ext uri="{FF2B5EF4-FFF2-40B4-BE49-F238E27FC236}">
                  <a16:creationId xmlns:a16="http://schemas.microsoft.com/office/drawing/2014/main" id="{CBB9C5E7-2337-774B-B883-E754A3AB9D86}"/>
                </a:ext>
              </a:extLst>
            </p:cNvPr>
            <p:cNvCxnSpPr>
              <a:cxnSpLocks/>
            </p:cNvCxnSpPr>
            <p:nvPr/>
          </p:nvCxnSpPr>
          <p:spPr>
            <a:xfrm>
              <a:off x="6096219" y="1704448"/>
              <a:ext cx="0" cy="438433"/>
            </a:xfrm>
            <a:prstGeom prst="straightConnector1">
              <a:avLst/>
            </a:prstGeom>
            <a:ln w="12700">
              <a:solidFill>
                <a:schemeClr val="tx1">
                  <a:lumMod val="50000"/>
                  <a:lumOff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A1593C4E-8258-6847-9B2B-5C8E60F32C75}"/>
                </a:ext>
              </a:extLst>
            </p:cNvPr>
            <p:cNvCxnSpPr>
              <a:cxnSpLocks/>
            </p:cNvCxnSpPr>
            <p:nvPr/>
          </p:nvCxnSpPr>
          <p:spPr>
            <a:xfrm>
              <a:off x="6096219" y="5070834"/>
              <a:ext cx="0" cy="438433"/>
            </a:xfrm>
            <a:prstGeom prst="straightConnector1">
              <a:avLst/>
            </a:prstGeom>
            <a:ln w="12700">
              <a:solidFill>
                <a:schemeClr val="tx1">
                  <a:lumMod val="50000"/>
                  <a:lumOff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B79FB5BF-7851-C240-9FBF-FD667749DCC8}"/>
                </a:ext>
              </a:extLst>
            </p:cNvPr>
            <p:cNvGrpSpPr/>
            <p:nvPr/>
          </p:nvGrpSpPr>
          <p:grpSpPr>
            <a:xfrm>
              <a:off x="7715241" y="1132770"/>
              <a:ext cx="948979" cy="854967"/>
              <a:chOff x="9962600" y="1848395"/>
              <a:chExt cx="790594" cy="714333"/>
            </a:xfrm>
          </p:grpSpPr>
          <p:pic>
            <p:nvPicPr>
              <p:cNvPr id="143" name="Picture 142">
                <a:extLst>
                  <a:ext uri="{FF2B5EF4-FFF2-40B4-BE49-F238E27FC236}">
                    <a16:creationId xmlns:a16="http://schemas.microsoft.com/office/drawing/2014/main" id="{12D4533C-A2D7-3B46-B08D-DD4D11DD80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3679" y="1848395"/>
                <a:ext cx="635261" cy="635261"/>
              </a:xfrm>
              <a:prstGeom prst="rect">
                <a:avLst/>
              </a:prstGeom>
            </p:spPr>
          </p:pic>
          <p:sp>
            <p:nvSpPr>
              <p:cNvPr id="144" name="TextBox 143">
                <a:extLst>
                  <a:ext uri="{FF2B5EF4-FFF2-40B4-BE49-F238E27FC236}">
                    <a16:creationId xmlns:a16="http://schemas.microsoft.com/office/drawing/2014/main" id="{61658610-D9C2-8544-9FE9-2C375861F718}"/>
                  </a:ext>
                </a:extLst>
              </p:cNvPr>
              <p:cNvSpPr txBox="1"/>
              <p:nvPr/>
            </p:nvSpPr>
            <p:spPr bwMode="auto">
              <a:xfrm>
                <a:off x="9962600" y="2434153"/>
                <a:ext cx="790594" cy="1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ctr" anchorCtr="0" compatLnSpc="1">
                <a:prstTxWarp prst="textNoShape">
                  <a:avLst/>
                </a:prstTxWarp>
                <a:spAutoFit/>
              </a:bodyPr>
              <a:lstStyle/>
              <a:p>
                <a:pPr marL="0" marR="0" lvl="0" indent="0" algn="l" defTabSz="91401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rPr>
                  <a:t>In-House Agents</a:t>
                </a:r>
              </a:p>
            </p:txBody>
          </p:sp>
        </p:grpSp>
        <p:grpSp>
          <p:nvGrpSpPr>
            <p:cNvPr id="93" name="Group 92">
              <a:extLst>
                <a:ext uri="{FF2B5EF4-FFF2-40B4-BE49-F238E27FC236}">
                  <a16:creationId xmlns:a16="http://schemas.microsoft.com/office/drawing/2014/main" id="{8D87C840-A5CF-AF4F-90E2-2999C805A61C}"/>
                </a:ext>
              </a:extLst>
            </p:cNvPr>
            <p:cNvGrpSpPr/>
            <p:nvPr/>
          </p:nvGrpSpPr>
          <p:grpSpPr>
            <a:xfrm>
              <a:off x="8189481" y="2128613"/>
              <a:ext cx="774451" cy="976368"/>
              <a:chOff x="10357696" y="2680432"/>
              <a:chExt cx="645195" cy="815765"/>
            </a:xfrm>
          </p:grpSpPr>
          <p:pic>
            <p:nvPicPr>
              <p:cNvPr id="141" name="Picture 140">
                <a:extLst>
                  <a:ext uri="{FF2B5EF4-FFF2-40B4-BE49-F238E27FC236}">
                    <a16:creationId xmlns:a16="http://schemas.microsoft.com/office/drawing/2014/main" id="{52BE8D11-3E79-B54C-A782-86014933EB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57696" y="2680432"/>
                <a:ext cx="645195" cy="645195"/>
              </a:xfrm>
              <a:prstGeom prst="rect">
                <a:avLst/>
              </a:prstGeom>
            </p:spPr>
          </p:pic>
          <p:sp>
            <p:nvSpPr>
              <p:cNvPr id="142" name="TextBox 141">
                <a:extLst>
                  <a:ext uri="{FF2B5EF4-FFF2-40B4-BE49-F238E27FC236}">
                    <a16:creationId xmlns:a16="http://schemas.microsoft.com/office/drawing/2014/main" id="{3DB7EFA2-87E7-684D-83D4-D7A29F93126D}"/>
                  </a:ext>
                </a:extLst>
              </p:cNvPr>
              <p:cNvSpPr txBox="1"/>
              <p:nvPr/>
            </p:nvSpPr>
            <p:spPr bwMode="auto">
              <a:xfrm>
                <a:off x="10431895" y="3262237"/>
                <a:ext cx="552163" cy="23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ctr" anchorCtr="0" compatLnSpc="1">
                <a:prstTxWarp prst="textNoShape">
                  <a:avLst/>
                </a:prstTxWarp>
                <a:spAutoFit/>
              </a:bodyPr>
              <a:lstStyle/>
              <a:p>
                <a:pPr marL="0" marR="0" lvl="0" indent="0" algn="ctr" defTabSz="914014"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rPr>
                  <a:t>Outsourced</a:t>
                </a:r>
                <a:br>
                  <a:rPr kumimoji="0" lang="en-US" sz="1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rPr>
                </a:br>
                <a:r>
                  <a:rPr kumimoji="0" lang="en-US" sz="1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rPr>
                  <a:t>Agents</a:t>
                </a:r>
              </a:p>
            </p:txBody>
          </p:sp>
        </p:grpSp>
        <p:grpSp>
          <p:nvGrpSpPr>
            <p:cNvPr id="94" name="Group 93">
              <a:extLst>
                <a:ext uri="{FF2B5EF4-FFF2-40B4-BE49-F238E27FC236}">
                  <a16:creationId xmlns:a16="http://schemas.microsoft.com/office/drawing/2014/main" id="{5CAF8DAD-2837-604F-823E-7DC8D27AC0B4}"/>
                </a:ext>
              </a:extLst>
            </p:cNvPr>
            <p:cNvGrpSpPr/>
            <p:nvPr/>
          </p:nvGrpSpPr>
          <p:grpSpPr>
            <a:xfrm>
              <a:off x="8302940" y="3210165"/>
              <a:ext cx="899986" cy="1077348"/>
              <a:chOff x="10452205" y="3584079"/>
              <a:chExt cx="749778" cy="900135"/>
            </a:xfrm>
          </p:grpSpPr>
          <p:pic>
            <p:nvPicPr>
              <p:cNvPr id="139" name="Picture 138">
                <a:extLst>
                  <a:ext uri="{FF2B5EF4-FFF2-40B4-BE49-F238E27FC236}">
                    <a16:creationId xmlns:a16="http://schemas.microsoft.com/office/drawing/2014/main" id="{72798134-69ED-BB48-BA1E-01ADB03CA6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2205" y="3584079"/>
                <a:ext cx="645195" cy="645195"/>
              </a:xfrm>
              <a:prstGeom prst="rect">
                <a:avLst/>
              </a:prstGeom>
            </p:spPr>
          </p:pic>
          <p:sp>
            <p:nvSpPr>
              <p:cNvPr id="140" name="TextBox 139">
                <a:extLst>
                  <a:ext uri="{FF2B5EF4-FFF2-40B4-BE49-F238E27FC236}">
                    <a16:creationId xmlns:a16="http://schemas.microsoft.com/office/drawing/2014/main" id="{A9DB7FC5-56A7-7944-A5AB-1A2A3BAC91CC}"/>
                  </a:ext>
                </a:extLst>
              </p:cNvPr>
              <p:cNvSpPr txBox="1"/>
              <p:nvPr/>
            </p:nvSpPr>
            <p:spPr bwMode="auto">
              <a:xfrm>
                <a:off x="10501318" y="4250254"/>
                <a:ext cx="700665" cy="23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ctr" anchorCtr="0" compatLnSpc="1">
                <a:prstTxWarp prst="textNoShape">
                  <a:avLst/>
                </a:prstTxWarp>
                <a:spAutoFit/>
              </a:bodyPr>
              <a:lstStyle/>
              <a:p>
                <a:pPr marL="0" marR="0" lvl="0" indent="0" algn="ctr" defTabSz="914014"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rPr>
                  <a:t>Work-at-Home</a:t>
                </a:r>
                <a:br>
                  <a:rPr kumimoji="0" lang="en-US" sz="1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rPr>
                </a:br>
                <a:r>
                  <a:rPr kumimoji="0" lang="en-US" sz="1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rPr>
                  <a:t>Agents</a:t>
                </a:r>
              </a:p>
            </p:txBody>
          </p:sp>
        </p:grpSp>
        <p:grpSp>
          <p:nvGrpSpPr>
            <p:cNvPr id="95" name="Group 94">
              <a:extLst>
                <a:ext uri="{FF2B5EF4-FFF2-40B4-BE49-F238E27FC236}">
                  <a16:creationId xmlns:a16="http://schemas.microsoft.com/office/drawing/2014/main" id="{1B449BD3-5588-E94F-A985-E6E36C8B2CDA}"/>
                </a:ext>
              </a:extLst>
            </p:cNvPr>
            <p:cNvGrpSpPr/>
            <p:nvPr/>
          </p:nvGrpSpPr>
          <p:grpSpPr>
            <a:xfrm>
              <a:off x="8078665" y="4390379"/>
              <a:ext cx="774451" cy="989339"/>
              <a:chOff x="10265372" y="4570159"/>
              <a:chExt cx="645195" cy="826602"/>
            </a:xfrm>
          </p:grpSpPr>
          <p:pic>
            <p:nvPicPr>
              <p:cNvPr id="137" name="Picture 136">
                <a:extLst>
                  <a:ext uri="{FF2B5EF4-FFF2-40B4-BE49-F238E27FC236}">
                    <a16:creationId xmlns:a16="http://schemas.microsoft.com/office/drawing/2014/main" id="{E0C48D36-5B9F-954D-9605-712D4FAED5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65372" y="4570159"/>
                <a:ext cx="645195" cy="645195"/>
              </a:xfrm>
              <a:prstGeom prst="rect">
                <a:avLst/>
              </a:prstGeom>
            </p:spPr>
          </p:pic>
          <p:sp>
            <p:nvSpPr>
              <p:cNvPr id="138" name="TextBox 137">
                <a:extLst>
                  <a:ext uri="{FF2B5EF4-FFF2-40B4-BE49-F238E27FC236}">
                    <a16:creationId xmlns:a16="http://schemas.microsoft.com/office/drawing/2014/main" id="{13B6C885-42AA-AC40-BDF8-C5DAB7428C5A}"/>
                  </a:ext>
                </a:extLst>
              </p:cNvPr>
              <p:cNvSpPr txBox="1"/>
              <p:nvPr/>
            </p:nvSpPr>
            <p:spPr bwMode="auto">
              <a:xfrm>
                <a:off x="10335162" y="5268186"/>
                <a:ext cx="360575" cy="1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ctr" anchorCtr="0" compatLnSpc="1">
                <a:prstTxWarp prst="textNoShape">
                  <a:avLst/>
                </a:prstTxWarp>
                <a:spAutoFit/>
              </a:bodyPr>
              <a:lstStyle/>
              <a:p>
                <a:pPr marL="0" marR="0" lvl="0" indent="0" algn="l" defTabSz="91401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rPr>
                  <a:t>Experts</a:t>
                </a:r>
              </a:p>
            </p:txBody>
          </p:sp>
        </p:grpSp>
        <p:sp>
          <p:nvSpPr>
            <p:cNvPr id="96" name="TextBox 95">
              <a:extLst>
                <a:ext uri="{FF2B5EF4-FFF2-40B4-BE49-F238E27FC236}">
                  <a16:creationId xmlns:a16="http://schemas.microsoft.com/office/drawing/2014/main" id="{5BB77DAB-02D8-A643-82DA-85C6CC5B8D80}"/>
                </a:ext>
              </a:extLst>
            </p:cNvPr>
            <p:cNvSpPr txBox="1"/>
            <p:nvPr/>
          </p:nvSpPr>
          <p:spPr bwMode="auto">
            <a:xfrm>
              <a:off x="7317758" y="6110191"/>
              <a:ext cx="68929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ctr" anchorCtr="0" compatLnSpc="1">
              <a:prstTxWarp prst="textNoShape">
                <a:avLst/>
              </a:prstTxWarp>
              <a:spAutoFit/>
            </a:bodyPr>
            <a:lstStyle/>
            <a:p>
              <a:pPr marL="0" marR="0" lvl="0" indent="0" algn="l" defTabSz="91401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rPr>
                <a:t>Self-Service</a:t>
              </a:r>
            </a:p>
          </p:txBody>
        </p:sp>
        <p:sp>
          <p:nvSpPr>
            <p:cNvPr id="97" name="TextBox 96">
              <a:extLst>
                <a:ext uri="{FF2B5EF4-FFF2-40B4-BE49-F238E27FC236}">
                  <a16:creationId xmlns:a16="http://schemas.microsoft.com/office/drawing/2014/main" id="{B7097B86-273D-B44F-B9D0-F0D694586F38}"/>
                </a:ext>
              </a:extLst>
            </p:cNvPr>
            <p:cNvSpPr txBox="1"/>
            <p:nvPr/>
          </p:nvSpPr>
          <p:spPr bwMode="auto">
            <a:xfrm>
              <a:off x="4396199" y="6171215"/>
              <a:ext cx="382436" cy="15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ctr" anchorCtr="0" compatLnSpc="1">
              <a:prstTxWarp prst="textNoShape">
                <a:avLst/>
              </a:prstTxWarp>
              <a:spAutoFit/>
            </a:bodyPr>
            <a:lstStyle/>
            <a:p>
              <a:pPr marL="0" marR="0" lvl="0" indent="0" algn="ctr" defTabSz="91401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rPr>
                <a:t>Mobile</a:t>
              </a:r>
            </a:p>
          </p:txBody>
        </p:sp>
        <p:grpSp>
          <p:nvGrpSpPr>
            <p:cNvPr id="98" name="Group 97">
              <a:extLst>
                <a:ext uri="{FF2B5EF4-FFF2-40B4-BE49-F238E27FC236}">
                  <a16:creationId xmlns:a16="http://schemas.microsoft.com/office/drawing/2014/main" id="{6589FB4D-5B17-EC4E-85BA-1A82566D2C34}"/>
                </a:ext>
              </a:extLst>
            </p:cNvPr>
            <p:cNvGrpSpPr/>
            <p:nvPr/>
          </p:nvGrpSpPr>
          <p:grpSpPr>
            <a:xfrm>
              <a:off x="3474000" y="5081639"/>
              <a:ext cx="642145" cy="742519"/>
              <a:chOff x="6429221" y="5147710"/>
              <a:chExt cx="534971" cy="620382"/>
            </a:xfrm>
          </p:grpSpPr>
          <p:pic>
            <p:nvPicPr>
              <p:cNvPr id="135" name="Picture 134">
                <a:extLst>
                  <a:ext uri="{FF2B5EF4-FFF2-40B4-BE49-F238E27FC236}">
                    <a16:creationId xmlns:a16="http://schemas.microsoft.com/office/drawing/2014/main" id="{36482CE7-AAEF-D749-86BE-3F7F46D2B50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429221" y="5147710"/>
                <a:ext cx="534971" cy="536518"/>
              </a:xfrm>
              <a:prstGeom prst="rect">
                <a:avLst/>
              </a:prstGeom>
            </p:spPr>
          </p:pic>
          <p:sp>
            <p:nvSpPr>
              <p:cNvPr id="136" name="TextBox 135">
                <a:extLst>
                  <a:ext uri="{FF2B5EF4-FFF2-40B4-BE49-F238E27FC236}">
                    <a16:creationId xmlns:a16="http://schemas.microsoft.com/office/drawing/2014/main" id="{3589DE5D-2B85-704E-9F35-8179E69BEB28}"/>
                  </a:ext>
                </a:extLst>
              </p:cNvPr>
              <p:cNvSpPr txBox="1"/>
              <p:nvPr/>
            </p:nvSpPr>
            <p:spPr bwMode="auto">
              <a:xfrm>
                <a:off x="6583081" y="5639517"/>
                <a:ext cx="224357" cy="1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ctr" anchorCtr="0" compatLnSpc="1">
                <a:prstTxWarp prst="textNoShape">
                  <a:avLst/>
                </a:prstTxWarp>
                <a:spAutoFit/>
              </a:bodyPr>
              <a:lstStyle/>
              <a:p>
                <a:pPr marL="0" marR="0" lvl="0" indent="0" algn="l" defTabSz="91401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rPr>
                  <a:t>Chat</a:t>
                </a:r>
              </a:p>
            </p:txBody>
          </p:sp>
        </p:grpSp>
        <p:grpSp>
          <p:nvGrpSpPr>
            <p:cNvPr id="99" name="Group 98">
              <a:extLst>
                <a:ext uri="{FF2B5EF4-FFF2-40B4-BE49-F238E27FC236}">
                  <a16:creationId xmlns:a16="http://schemas.microsoft.com/office/drawing/2014/main" id="{7CFE3FE3-3BA5-CF47-98A7-4E0C5CE4EA94}"/>
                </a:ext>
              </a:extLst>
            </p:cNvPr>
            <p:cNvGrpSpPr/>
            <p:nvPr/>
          </p:nvGrpSpPr>
          <p:grpSpPr>
            <a:xfrm>
              <a:off x="2974413" y="4074891"/>
              <a:ext cx="798712" cy="904201"/>
              <a:chOff x="6013019" y="4306567"/>
              <a:chExt cx="665407" cy="755469"/>
            </a:xfrm>
          </p:grpSpPr>
          <p:pic>
            <p:nvPicPr>
              <p:cNvPr id="133" name="Picture 132">
                <a:extLst>
                  <a:ext uri="{FF2B5EF4-FFF2-40B4-BE49-F238E27FC236}">
                    <a16:creationId xmlns:a16="http://schemas.microsoft.com/office/drawing/2014/main" id="{50B7B622-F18C-8B46-99E3-11EF56F5891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013019" y="4306567"/>
                <a:ext cx="665407" cy="667332"/>
              </a:xfrm>
              <a:prstGeom prst="rect">
                <a:avLst/>
              </a:prstGeom>
            </p:spPr>
          </p:pic>
          <p:sp>
            <p:nvSpPr>
              <p:cNvPr id="134" name="TextBox 133">
                <a:extLst>
                  <a:ext uri="{FF2B5EF4-FFF2-40B4-BE49-F238E27FC236}">
                    <a16:creationId xmlns:a16="http://schemas.microsoft.com/office/drawing/2014/main" id="{31DEA1BF-C643-6748-8122-D73FFBFEAF24}"/>
                  </a:ext>
                </a:extLst>
              </p:cNvPr>
              <p:cNvSpPr txBox="1"/>
              <p:nvPr/>
            </p:nvSpPr>
            <p:spPr bwMode="auto">
              <a:xfrm>
                <a:off x="6047986" y="4933461"/>
                <a:ext cx="608970" cy="1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ctr" anchorCtr="0" compatLnSpc="1">
                <a:prstTxWarp prst="textNoShape">
                  <a:avLst/>
                </a:prstTxWarp>
                <a:spAutoFit/>
              </a:bodyPr>
              <a:lstStyle/>
              <a:p>
                <a:pPr marL="0" marR="0" lvl="0" indent="0" algn="l" defTabSz="91401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rPr>
                  <a:t>Social Media</a:t>
                </a:r>
              </a:p>
            </p:txBody>
          </p:sp>
        </p:grpSp>
        <p:grpSp>
          <p:nvGrpSpPr>
            <p:cNvPr id="102" name="Group 101">
              <a:extLst>
                <a:ext uri="{FF2B5EF4-FFF2-40B4-BE49-F238E27FC236}">
                  <a16:creationId xmlns:a16="http://schemas.microsoft.com/office/drawing/2014/main" id="{5632BDDE-8C1E-0D45-8774-B66D7A95D144}"/>
                </a:ext>
              </a:extLst>
            </p:cNvPr>
            <p:cNvGrpSpPr/>
            <p:nvPr/>
          </p:nvGrpSpPr>
          <p:grpSpPr>
            <a:xfrm>
              <a:off x="2911559" y="3109006"/>
              <a:ext cx="711777" cy="834036"/>
              <a:chOff x="5960656" y="3499559"/>
              <a:chExt cx="592982" cy="696845"/>
            </a:xfrm>
          </p:grpSpPr>
          <p:pic>
            <p:nvPicPr>
              <p:cNvPr id="111" name="Picture 110">
                <a:extLst>
                  <a:ext uri="{FF2B5EF4-FFF2-40B4-BE49-F238E27FC236}">
                    <a16:creationId xmlns:a16="http://schemas.microsoft.com/office/drawing/2014/main" id="{0A35CDC7-1B07-8E4E-9D4F-4A0AF07DBC6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960656" y="3499559"/>
                <a:ext cx="592982" cy="594698"/>
              </a:xfrm>
              <a:prstGeom prst="rect">
                <a:avLst/>
              </a:prstGeom>
            </p:spPr>
          </p:pic>
          <p:sp>
            <p:nvSpPr>
              <p:cNvPr id="112" name="TextBox 111">
                <a:extLst>
                  <a:ext uri="{FF2B5EF4-FFF2-40B4-BE49-F238E27FC236}">
                    <a16:creationId xmlns:a16="http://schemas.microsoft.com/office/drawing/2014/main" id="{40A65645-F521-2B47-A2F3-89209C6FEFAF}"/>
                  </a:ext>
                </a:extLst>
              </p:cNvPr>
              <p:cNvSpPr txBox="1"/>
              <p:nvPr/>
            </p:nvSpPr>
            <p:spPr bwMode="auto">
              <a:xfrm>
                <a:off x="6154596" y="4067829"/>
                <a:ext cx="219016" cy="1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ctr" anchorCtr="0" compatLnSpc="1">
                <a:prstTxWarp prst="textNoShape">
                  <a:avLst/>
                </a:prstTxWarp>
                <a:spAutoFit/>
              </a:bodyPr>
              <a:lstStyle/>
              <a:p>
                <a:pPr marL="0" marR="0" lvl="0" indent="0" algn="l" defTabSz="91401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rPr>
                  <a:t>Web</a:t>
                </a:r>
              </a:p>
            </p:txBody>
          </p:sp>
        </p:grpSp>
        <p:grpSp>
          <p:nvGrpSpPr>
            <p:cNvPr id="103" name="Group 102">
              <a:extLst>
                <a:ext uri="{FF2B5EF4-FFF2-40B4-BE49-F238E27FC236}">
                  <a16:creationId xmlns:a16="http://schemas.microsoft.com/office/drawing/2014/main" id="{84FE250C-5172-0448-B831-6E99EC977157}"/>
                </a:ext>
              </a:extLst>
            </p:cNvPr>
            <p:cNvGrpSpPr/>
            <p:nvPr/>
          </p:nvGrpSpPr>
          <p:grpSpPr>
            <a:xfrm>
              <a:off x="3166145" y="2099768"/>
              <a:ext cx="703711" cy="824218"/>
              <a:chOff x="6172760" y="2656332"/>
              <a:chExt cx="586263" cy="688642"/>
            </a:xfrm>
          </p:grpSpPr>
          <p:pic>
            <p:nvPicPr>
              <p:cNvPr id="109" name="Picture 108">
                <a:extLst>
                  <a:ext uri="{FF2B5EF4-FFF2-40B4-BE49-F238E27FC236}">
                    <a16:creationId xmlns:a16="http://schemas.microsoft.com/office/drawing/2014/main" id="{936EB9F1-2E6E-3F44-87F3-E8AE4AAA912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172760" y="2656332"/>
                <a:ext cx="586263" cy="587958"/>
              </a:xfrm>
              <a:prstGeom prst="rect">
                <a:avLst/>
              </a:prstGeom>
            </p:spPr>
          </p:pic>
          <p:sp>
            <p:nvSpPr>
              <p:cNvPr id="110" name="TextBox 109">
                <a:extLst>
                  <a:ext uri="{FF2B5EF4-FFF2-40B4-BE49-F238E27FC236}">
                    <a16:creationId xmlns:a16="http://schemas.microsoft.com/office/drawing/2014/main" id="{7CC395AB-3B73-664F-9195-77054F254ACA}"/>
                  </a:ext>
                </a:extLst>
              </p:cNvPr>
              <p:cNvSpPr txBox="1"/>
              <p:nvPr/>
            </p:nvSpPr>
            <p:spPr bwMode="auto">
              <a:xfrm>
                <a:off x="6348270" y="3216399"/>
                <a:ext cx="305822" cy="1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ctr" anchorCtr="0" compatLnSpc="1">
                <a:prstTxWarp prst="textNoShape">
                  <a:avLst/>
                </a:prstTxWarp>
                <a:spAutoFit/>
              </a:bodyPr>
              <a:lstStyle/>
              <a:p>
                <a:pPr marL="0" marR="0" lvl="0" indent="0" algn="l" defTabSz="91401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rPr>
                  <a:t>Phone</a:t>
                </a:r>
              </a:p>
            </p:txBody>
          </p:sp>
        </p:grpSp>
        <p:grpSp>
          <p:nvGrpSpPr>
            <p:cNvPr id="104" name="Group 103">
              <a:extLst>
                <a:ext uri="{FF2B5EF4-FFF2-40B4-BE49-F238E27FC236}">
                  <a16:creationId xmlns:a16="http://schemas.microsoft.com/office/drawing/2014/main" id="{4E6888C6-5FE0-654A-BB37-CA8C986D46C9}"/>
                </a:ext>
              </a:extLst>
            </p:cNvPr>
            <p:cNvGrpSpPr/>
            <p:nvPr/>
          </p:nvGrpSpPr>
          <p:grpSpPr>
            <a:xfrm>
              <a:off x="3776809" y="1238015"/>
              <a:ext cx="651970" cy="791693"/>
              <a:chOff x="6681495" y="1936327"/>
              <a:chExt cx="543156" cy="661467"/>
            </a:xfrm>
          </p:grpSpPr>
          <p:pic>
            <p:nvPicPr>
              <p:cNvPr id="107" name="Picture 106">
                <a:extLst>
                  <a:ext uri="{FF2B5EF4-FFF2-40B4-BE49-F238E27FC236}">
                    <a16:creationId xmlns:a16="http://schemas.microsoft.com/office/drawing/2014/main" id="{C084541F-2E24-EB4F-8C36-0206C5E52F24}"/>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681495" y="1936327"/>
                <a:ext cx="543156" cy="544727"/>
              </a:xfrm>
              <a:prstGeom prst="rect">
                <a:avLst/>
              </a:prstGeom>
            </p:spPr>
          </p:pic>
          <p:sp>
            <p:nvSpPr>
              <p:cNvPr id="108" name="TextBox 107">
                <a:extLst>
                  <a:ext uri="{FF2B5EF4-FFF2-40B4-BE49-F238E27FC236}">
                    <a16:creationId xmlns:a16="http://schemas.microsoft.com/office/drawing/2014/main" id="{7F9180AC-A728-1D41-B0BC-99FCB391B88E}"/>
                  </a:ext>
                </a:extLst>
              </p:cNvPr>
              <p:cNvSpPr txBox="1"/>
              <p:nvPr/>
            </p:nvSpPr>
            <p:spPr bwMode="auto">
              <a:xfrm>
                <a:off x="6811319" y="2469219"/>
                <a:ext cx="267093" cy="1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ctr" anchorCtr="0" compatLnSpc="1">
                <a:prstTxWarp prst="textNoShape">
                  <a:avLst/>
                </a:prstTxWarp>
                <a:spAutoFit/>
              </a:bodyPr>
              <a:lstStyle/>
              <a:p>
                <a:pPr marL="0" marR="0" lvl="0" indent="0" algn="l" defTabSz="91401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lumMod val="65000"/>
                        <a:lumOff val="35000"/>
                      </a:srgbClr>
                    </a:solidFill>
                    <a:effectLst/>
                    <a:uLnTx/>
                    <a:uFillTx/>
                    <a:latin typeface="Arial" panose="020B0604020202020204" pitchFamily="34" charset="0"/>
                    <a:cs typeface="Arial" panose="020B0604020202020204" pitchFamily="34" charset="0"/>
                  </a:rPr>
                  <a:t>Email</a:t>
                </a:r>
              </a:p>
            </p:txBody>
          </p:sp>
        </p:grpSp>
        <p:pic>
          <p:nvPicPr>
            <p:cNvPr id="105" name="Picture 104">
              <a:extLst>
                <a:ext uri="{FF2B5EF4-FFF2-40B4-BE49-F238E27FC236}">
                  <a16:creationId xmlns:a16="http://schemas.microsoft.com/office/drawing/2014/main" id="{996818B9-8709-5F45-B85A-C4C6A98E71E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23808" y="5355626"/>
              <a:ext cx="755158" cy="755158"/>
            </a:xfrm>
            <a:prstGeom prst="rect">
              <a:avLst/>
            </a:prstGeom>
          </p:spPr>
        </p:pic>
        <p:pic>
          <p:nvPicPr>
            <p:cNvPr id="106" name="Picture 105">
              <a:extLst>
                <a:ext uri="{FF2B5EF4-FFF2-40B4-BE49-F238E27FC236}">
                  <a16:creationId xmlns:a16="http://schemas.microsoft.com/office/drawing/2014/main" id="{A47667E2-EDB2-6045-849D-758BCE9872DB}"/>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4254816" y="5477947"/>
              <a:ext cx="678819" cy="678819"/>
            </a:xfrm>
            <a:prstGeom prst="rect">
              <a:avLst/>
            </a:prstGeom>
          </p:spPr>
        </p:pic>
        <p:sp>
          <p:nvSpPr>
            <p:cNvPr id="116" name="TextBox 115">
              <a:extLst>
                <a:ext uri="{FF2B5EF4-FFF2-40B4-BE49-F238E27FC236}">
                  <a16:creationId xmlns:a16="http://schemas.microsoft.com/office/drawing/2014/main" id="{1DFCE793-A2B4-564B-9D52-9A229B746825}"/>
                </a:ext>
              </a:extLst>
            </p:cNvPr>
            <p:cNvSpPr txBox="1"/>
            <p:nvPr/>
          </p:nvSpPr>
          <p:spPr bwMode="auto">
            <a:xfrm rot="16200000">
              <a:off x="4891213" y="2640501"/>
              <a:ext cx="1860517" cy="186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ArchUp">
                <a:avLst/>
              </a:prstTxWarp>
              <a:noAutofit/>
            </a:bodyPr>
            <a:lstStyle/>
            <a:p>
              <a:pPr marL="0" marR="0" lvl="0" indent="0" algn="ctr" defTabSz="91401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170" normalizeH="0" baseline="0" noProof="0" dirty="0">
                  <a:ln>
                    <a:noFill/>
                  </a:ln>
                  <a:solidFill>
                    <a:srgbClr val="FFFFFF"/>
                  </a:solidFill>
                  <a:effectLst/>
                  <a:uLnTx/>
                  <a:uFillTx/>
                  <a:latin typeface="Arial" panose="020B0604020202020204" pitchFamily="34" charset="0"/>
                  <a:cs typeface="Arial" panose="020B0604020202020204" pitchFamily="34" charset="0"/>
                </a:rPr>
                <a:t>CUSTOMER</a:t>
              </a:r>
              <a:endParaRPr kumimoji="0" lang="en-US" sz="1200" b="0" i="0" u="none" strike="noStrike" kern="1200" cap="none" spc="17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pic>
        <p:nvPicPr>
          <p:cNvPr id="8" name="Picture 7" descr="Text, logo&#10;&#10;Description automatically generated">
            <a:extLst>
              <a:ext uri="{FF2B5EF4-FFF2-40B4-BE49-F238E27FC236}">
                <a16:creationId xmlns:a16="http://schemas.microsoft.com/office/drawing/2014/main" id="{1EE0DB9B-5483-0745-9364-F8B42D9BAC4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7336" y="2210488"/>
            <a:ext cx="1874277" cy="306114"/>
          </a:xfrm>
          <a:prstGeom prst="rect">
            <a:avLst/>
          </a:prstGeom>
        </p:spPr>
      </p:pic>
      <p:sp>
        <p:nvSpPr>
          <p:cNvPr id="3" name="Oval 2">
            <a:extLst>
              <a:ext uri="{FF2B5EF4-FFF2-40B4-BE49-F238E27FC236}">
                <a16:creationId xmlns:a16="http://schemas.microsoft.com/office/drawing/2014/main" id="{1953A361-02D3-C642-858B-0E3266C62530}"/>
              </a:ext>
            </a:extLst>
          </p:cNvPr>
          <p:cNvSpPr/>
          <p:nvPr/>
        </p:nvSpPr>
        <p:spPr>
          <a:xfrm>
            <a:off x="5004832" y="2979398"/>
            <a:ext cx="1268356" cy="12073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Picture 61" descr="Text, logo&#10;&#10;Description automatically generated">
            <a:extLst>
              <a:ext uri="{FF2B5EF4-FFF2-40B4-BE49-F238E27FC236}">
                <a16:creationId xmlns:a16="http://schemas.microsoft.com/office/drawing/2014/main" id="{2F22FFDE-179D-5B41-A5B8-C6E78FA35A4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30556" y="3482299"/>
            <a:ext cx="1208228" cy="197332"/>
          </a:xfrm>
          <a:prstGeom prst="rect">
            <a:avLst/>
          </a:prstGeom>
        </p:spPr>
      </p:pic>
    </p:spTree>
    <p:extLst>
      <p:ext uri="{BB962C8B-B14F-4D97-AF65-F5344CB8AC3E}">
        <p14:creationId xmlns:p14="http://schemas.microsoft.com/office/powerpoint/2010/main" val="2599223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3260FC-5E62-2647-ACC3-C7DC45AD10B6}"/>
              </a:ext>
            </a:extLst>
          </p:cNvPr>
          <p:cNvPicPr>
            <a:picLocks noChangeAspect="1"/>
          </p:cNvPicPr>
          <p:nvPr/>
        </p:nvPicPr>
        <p:blipFill rotWithShape="1">
          <a:blip r:embed="rId3">
            <a:lum contrast="20000"/>
            <a:extLst>
              <a:ext uri="{28A0092B-C50C-407E-A947-70E740481C1C}">
                <a14:useLocalDpi xmlns:a14="http://schemas.microsoft.com/office/drawing/2010/main" val="0"/>
              </a:ext>
            </a:extLst>
          </a:blip>
          <a:srcRect l="28778" r="9511" b="16747"/>
          <a:stretch/>
        </p:blipFill>
        <p:spPr>
          <a:xfrm>
            <a:off x="5965383" y="1350104"/>
            <a:ext cx="4892040" cy="3726176"/>
          </a:xfrm>
          <a:prstGeom prst="rect">
            <a:avLst/>
          </a:prstGeom>
        </p:spPr>
      </p:pic>
      <p:pic>
        <p:nvPicPr>
          <p:cNvPr id="7" name="Picture 6" descr="A person using a computer&#10;&#10;Description automatically generated">
            <a:extLst>
              <a:ext uri="{FF2B5EF4-FFF2-40B4-BE49-F238E27FC236}">
                <a16:creationId xmlns:a16="http://schemas.microsoft.com/office/drawing/2014/main" id="{ADEA1273-0EE5-D74E-A913-F90DE3FA814B}"/>
              </a:ext>
            </a:extLst>
          </p:cNvPr>
          <p:cNvPicPr>
            <a:picLocks noChangeAspect="1"/>
          </p:cNvPicPr>
          <p:nvPr/>
        </p:nvPicPr>
        <p:blipFill rotWithShape="1">
          <a:blip r:embed="rId4" cstate="print">
            <a:lum contrast="20000"/>
            <a:extLst>
              <a:ext uri="{28A0092B-C50C-407E-A947-70E740481C1C}">
                <a14:useLocalDpi xmlns:a14="http://schemas.microsoft.com/office/drawing/2010/main" val="0"/>
              </a:ext>
            </a:extLst>
          </a:blip>
          <a:srcRect t="454" b="20293"/>
          <a:stretch/>
        </p:blipFill>
        <p:spPr>
          <a:xfrm>
            <a:off x="839723" y="1350103"/>
            <a:ext cx="4857527" cy="3726176"/>
          </a:xfrm>
          <a:prstGeom prst="rect">
            <a:avLst/>
          </a:prstGeom>
        </p:spPr>
      </p:pic>
      <p:sp>
        <p:nvSpPr>
          <p:cNvPr id="2" name="TextBox 1">
            <a:extLst>
              <a:ext uri="{FF2B5EF4-FFF2-40B4-BE49-F238E27FC236}">
                <a16:creationId xmlns:a16="http://schemas.microsoft.com/office/drawing/2014/main" id="{95336957-7304-054C-922B-11BFC783BB1F}"/>
              </a:ext>
            </a:extLst>
          </p:cNvPr>
          <p:cNvSpPr txBox="1"/>
          <p:nvPr/>
        </p:nvSpPr>
        <p:spPr bwMode="auto">
          <a:xfrm>
            <a:off x="5965383" y="5137834"/>
            <a:ext cx="4892040" cy="830997"/>
          </a:xfrm>
          <a:prstGeom prst="rect">
            <a:avLst/>
          </a:prstGeom>
          <a:solidFill>
            <a:schemeClr val="accent4">
              <a:alpha val="80000"/>
            </a:schemeClr>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defPPr>
              <a:defRPr lang="en-US"/>
            </a:defPPr>
            <a:lvl1pPr marR="0" lvl="0" indent="0" algn="ctr" defTabSz="914400" fontAlgn="base">
              <a:lnSpc>
                <a:spcPct val="100000"/>
              </a:lnSpc>
              <a:spcBef>
                <a:spcPct val="0"/>
              </a:spcBef>
              <a:spcAft>
                <a:spcPct val="0"/>
              </a:spcAft>
              <a:buClrTx/>
              <a:buSzTx/>
              <a:buFontTx/>
              <a:buNone/>
              <a:tabLst/>
              <a:defRPr kumimoji="0" sz="2800" b="0" i="0" u="none" strike="noStrike" cap="none" spc="0" normalizeH="0" baseline="0">
                <a:ln>
                  <a:noFill/>
                </a:ln>
                <a:solidFill>
                  <a:schemeClr val="bg1"/>
                </a:solidFill>
                <a:effectLst/>
                <a:uLnTx/>
                <a:uFillTx/>
                <a:latin typeface="Trebuchet MS"/>
                <a:ea typeface="ＭＳ Ｐゴシック" charset="0"/>
                <a:cs typeface="Trebuchet MS"/>
              </a:defRPr>
            </a:lvl1pPr>
          </a:lstStyle>
          <a:p>
            <a:r>
              <a:rPr lang="en-US" sz="2400" dirty="0">
                <a:latin typeface="Arial" panose="020B0604020202020204" pitchFamily="34" charset="0"/>
                <a:cs typeface="Arial" panose="020B0604020202020204" pitchFamily="34" charset="0"/>
              </a:rPr>
              <a:t>Work with</a:t>
            </a:r>
          </a:p>
          <a:p>
            <a:r>
              <a:rPr lang="en-US" sz="2400" dirty="0">
                <a:latin typeface="Arial" panose="020B0604020202020204" pitchFamily="34" charset="0"/>
                <a:cs typeface="Arial" panose="020B0604020202020204" pitchFamily="34" charset="0"/>
              </a:rPr>
              <a:t>with customers </a:t>
            </a:r>
          </a:p>
        </p:txBody>
      </p:sp>
      <p:sp>
        <p:nvSpPr>
          <p:cNvPr id="19" name="TextBox 18">
            <a:extLst>
              <a:ext uri="{FF2B5EF4-FFF2-40B4-BE49-F238E27FC236}">
                <a16:creationId xmlns:a16="http://schemas.microsoft.com/office/drawing/2014/main" id="{4FD2C19A-95E6-7844-BF0B-042BE60E1184}"/>
              </a:ext>
            </a:extLst>
          </p:cNvPr>
          <p:cNvSpPr txBox="1"/>
          <p:nvPr/>
        </p:nvSpPr>
        <p:spPr bwMode="auto">
          <a:xfrm>
            <a:off x="839723" y="5137835"/>
            <a:ext cx="4857527" cy="830997"/>
          </a:xfrm>
          <a:prstGeom prst="rect">
            <a:avLst/>
          </a:prstGeom>
          <a:solidFill>
            <a:schemeClr val="accent2">
              <a:alpha val="80000"/>
            </a:schemeClr>
          </a:solidFill>
          <a:ln>
            <a:noFill/>
          </a:ln>
          <a:extLs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anose="020B0604020202020204" pitchFamily="34" charset="0"/>
                <a:ea typeface="ＭＳ Ｐゴシック" charset="0"/>
                <a:cs typeface="Arial" panose="020B0604020202020204" pitchFamily="34" charset="0"/>
              </a:rPr>
              <a:t>Communicate and collaborate with each other </a:t>
            </a:r>
          </a:p>
        </p:txBody>
      </p:sp>
      <p:sp>
        <p:nvSpPr>
          <p:cNvPr id="23" name="Title 1">
            <a:extLst>
              <a:ext uri="{FF2B5EF4-FFF2-40B4-BE49-F238E27FC236}">
                <a16:creationId xmlns:a16="http://schemas.microsoft.com/office/drawing/2014/main" id="{31705721-B291-B74C-89A0-0CD13EDAD9AF}"/>
              </a:ext>
            </a:extLst>
          </p:cNvPr>
          <p:cNvSpPr>
            <a:spLocks noGrp="1"/>
          </p:cNvSpPr>
          <p:nvPr>
            <p:ph type="title"/>
          </p:nvPr>
        </p:nvSpPr>
        <p:spPr>
          <a:xfrm>
            <a:off x="742298" y="98854"/>
            <a:ext cx="10707403" cy="1036850"/>
          </a:xfrm>
        </p:spPr>
        <p:txBody>
          <a:bodyPr>
            <a:normAutofit/>
          </a:bodyPr>
          <a:lstStyle/>
          <a:p>
            <a:r>
              <a:rPr lang="en-US" dirty="0"/>
              <a:t>What every business must solve for</a:t>
            </a:r>
          </a:p>
        </p:txBody>
      </p:sp>
    </p:spTree>
    <p:extLst>
      <p:ext uri="{BB962C8B-B14F-4D97-AF65-F5344CB8AC3E}">
        <p14:creationId xmlns:p14="http://schemas.microsoft.com/office/powerpoint/2010/main" val="2057249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227"/>
            <a:lum/>
          </a:blip>
          <a:srcRect/>
          <a:stretch>
            <a:fillRect/>
          </a:stretch>
        </a:blipFill>
        <a:effectLst/>
      </p:bgPr>
    </p:bg>
    <p:spTree>
      <p:nvGrpSpPr>
        <p:cNvPr id="1" name=""/>
        <p:cNvGrpSpPr/>
        <p:nvPr/>
      </p:nvGrpSpPr>
      <p:grpSpPr>
        <a:xfrm>
          <a:off x="0" y="0"/>
          <a:ext cx="0" cy="0"/>
          <a:chOff x="0" y="0"/>
          <a:chExt cx="0" cy="0"/>
        </a:xfrm>
      </p:grpSpPr>
      <p:sp>
        <p:nvSpPr>
          <p:cNvPr id="15" name="Content Placeholder 4">
            <a:extLst>
              <a:ext uri="{FF2B5EF4-FFF2-40B4-BE49-F238E27FC236}">
                <a16:creationId xmlns:a16="http://schemas.microsoft.com/office/drawing/2014/main" id="{B106107C-E914-5244-BB1C-4744AB4D2490}"/>
              </a:ext>
            </a:extLst>
          </p:cNvPr>
          <p:cNvSpPr>
            <a:spLocks noGrp="1"/>
          </p:cNvSpPr>
          <p:nvPr>
            <p:ph idx="1"/>
          </p:nvPr>
        </p:nvSpPr>
        <p:spPr>
          <a:xfrm>
            <a:off x="1035649" y="1746416"/>
            <a:ext cx="10634251" cy="4343400"/>
          </a:xfrm>
          <a:prstGeom prst="rect">
            <a:avLst/>
          </a:prstGeom>
          <a:solidFill>
            <a:schemeClr val="tx1">
              <a:alpha val="53059"/>
            </a:schemeClr>
          </a:solidFill>
        </p:spPr>
        <p:txBody>
          <a:bodyPr wrap="square" tIns="182880" bIns="91440">
            <a:spAutoFit/>
          </a:bodyPr>
          <a:lstStyle/>
          <a:p>
            <a:pPr marL="456999" lvl="1" defTabSz="914014">
              <a:buFont typeface="Wingdings" panose="05000000000000000000" pitchFamily="2" charset="2"/>
              <a:buChar char="ü"/>
            </a:pPr>
            <a:r>
              <a:rPr lang="en-US" sz="1800" dirty="0">
                <a:solidFill>
                  <a:schemeClr val="bg1"/>
                </a:solidFill>
                <a:latin typeface="+mn-lt"/>
                <a:ea typeface="+mn-ea"/>
              </a:rPr>
              <a:t>IN THE OFFICE</a:t>
            </a:r>
          </a:p>
        </p:txBody>
      </p:sp>
      <p:sp>
        <p:nvSpPr>
          <p:cNvPr id="8" name="Title 7">
            <a:extLst>
              <a:ext uri="{FF2B5EF4-FFF2-40B4-BE49-F238E27FC236}">
                <a16:creationId xmlns:a16="http://schemas.microsoft.com/office/drawing/2014/main" id="{FE3C4450-B458-457C-83A1-5E27B237CFCB}"/>
              </a:ext>
            </a:extLst>
          </p:cNvPr>
          <p:cNvSpPr>
            <a:spLocks noGrp="1"/>
          </p:cNvSpPr>
          <p:nvPr>
            <p:ph type="title"/>
          </p:nvPr>
        </p:nvSpPr>
        <p:spPr>
          <a:xfrm>
            <a:off x="513551" y="340928"/>
            <a:ext cx="11678449" cy="1036850"/>
          </a:xfrm>
        </p:spPr>
        <p:txBody>
          <a:bodyPr>
            <a:normAutofit/>
          </a:bodyPr>
          <a:lstStyle/>
          <a:p>
            <a:r>
              <a:rPr lang="en-US" dirty="0"/>
              <a:t>Unified Communication (UCAAS) &amp; </a:t>
            </a:r>
            <a:br>
              <a:rPr lang="en-US" dirty="0"/>
            </a:br>
            <a:r>
              <a:rPr lang="en-US" dirty="0"/>
              <a:t>Contact Center (CCAAS)</a:t>
            </a:r>
          </a:p>
        </p:txBody>
      </p:sp>
      <p:sp>
        <p:nvSpPr>
          <p:cNvPr id="3" name="Rectangle 2">
            <a:extLst>
              <a:ext uri="{FF2B5EF4-FFF2-40B4-BE49-F238E27FC236}">
                <a16:creationId xmlns:a16="http://schemas.microsoft.com/office/drawing/2014/main" id="{D54ECDCD-E852-0848-A183-AD31F6193B23}"/>
              </a:ext>
            </a:extLst>
          </p:cNvPr>
          <p:cNvSpPr/>
          <p:nvPr/>
        </p:nvSpPr>
        <p:spPr>
          <a:xfrm>
            <a:off x="661736" y="5135985"/>
            <a:ext cx="10753921" cy="800219"/>
          </a:xfrm>
          <a:prstGeom prst="rect">
            <a:avLst/>
          </a:prstGeom>
          <a:solidFill>
            <a:schemeClr val="tx2"/>
          </a:solidFill>
        </p:spPr>
        <p:txBody>
          <a:bodyPr wrap="square" tIns="91440" bIns="91440">
            <a:spAutoFit/>
          </a:bodyPr>
          <a:lstStyle/>
          <a:p>
            <a:pPr lvl="1" algn="ctr"/>
            <a:r>
              <a:rPr lang="en-US" sz="2000" dirty="0">
                <a:solidFill>
                  <a:schemeClr val="bg1"/>
                </a:solidFill>
              </a:rPr>
              <a:t>…and to do so without changes to the communications infrastructure, </a:t>
            </a:r>
            <a:br>
              <a:rPr lang="en-US" sz="2000" dirty="0">
                <a:solidFill>
                  <a:schemeClr val="bg1"/>
                </a:solidFill>
              </a:rPr>
            </a:br>
            <a:r>
              <a:rPr lang="en-US" sz="2000" dirty="0">
                <a:solidFill>
                  <a:schemeClr val="bg1"/>
                </a:solidFill>
              </a:rPr>
              <a:t>cost structure, or behaviors.</a:t>
            </a:r>
          </a:p>
        </p:txBody>
      </p:sp>
      <p:sp>
        <p:nvSpPr>
          <p:cNvPr id="13" name="Content Placeholder 4">
            <a:extLst>
              <a:ext uri="{FF2B5EF4-FFF2-40B4-BE49-F238E27FC236}">
                <a16:creationId xmlns:a16="http://schemas.microsoft.com/office/drawing/2014/main" id="{65AC277C-4CFF-4A0A-9EC6-1718B38DA3D7}"/>
              </a:ext>
            </a:extLst>
          </p:cNvPr>
          <p:cNvSpPr txBox="1">
            <a:spLocks/>
          </p:cNvSpPr>
          <p:nvPr/>
        </p:nvSpPr>
        <p:spPr>
          <a:xfrm>
            <a:off x="661736" y="3612318"/>
            <a:ext cx="4089400" cy="553998"/>
          </a:xfrm>
          <a:prstGeom prst="rect">
            <a:avLst/>
          </a:prstGeom>
          <a:solidFill>
            <a:schemeClr val="tx1">
              <a:alpha val="80000"/>
            </a:schemeClr>
          </a:solidFill>
        </p:spPr>
        <p:txBody>
          <a:bodyPr wrap="square" tIns="182880" bIns="91440">
            <a:spAutoFit/>
          </a:bodyPr>
          <a:lstStyle>
            <a:lvl1pPr marL="457189" indent="-457189" algn="l" rtl="0" eaLnBrk="1" fontAlgn="base" hangingPunct="1">
              <a:lnSpc>
                <a:spcPct val="100000"/>
              </a:lnSpc>
              <a:spcBef>
                <a:spcPts val="0"/>
              </a:spcBef>
              <a:spcAft>
                <a:spcPts val="2000"/>
              </a:spcAft>
              <a:buSzPct val="150000"/>
              <a:buFont typeface="Arial"/>
              <a:buChar char="•"/>
              <a:defRPr sz="4267" b="0" i="0" kern="1200">
                <a:solidFill>
                  <a:schemeClr val="tx1"/>
                </a:solidFill>
                <a:latin typeface="Trebuchet MS"/>
                <a:ea typeface="ＭＳ Ｐゴシック" charset="0"/>
                <a:cs typeface="ＭＳ Ｐゴシック" charset="0"/>
              </a:defRPr>
            </a:lvl1pPr>
            <a:lvl2pPr marL="990575" indent="-380990" algn="l" rtl="0" eaLnBrk="1" fontAlgn="base" hangingPunct="1">
              <a:lnSpc>
                <a:spcPct val="100000"/>
              </a:lnSpc>
              <a:spcBef>
                <a:spcPts val="0"/>
              </a:spcBef>
              <a:spcAft>
                <a:spcPts val="2000"/>
              </a:spcAft>
              <a:buSzPct val="100000"/>
              <a:buFont typeface="Courier New"/>
              <a:buChar char="o"/>
              <a:defRPr sz="3733" b="0" i="0" kern="1200">
                <a:solidFill>
                  <a:schemeClr val="tx1"/>
                </a:solidFill>
                <a:latin typeface="Trebuchet MS"/>
                <a:ea typeface="ＭＳ Ｐゴシック" charset="0"/>
                <a:cs typeface="+mn-cs"/>
              </a:defRPr>
            </a:lvl2pPr>
            <a:lvl3pPr marL="1523962" indent="-304792" algn="l" rtl="0" eaLnBrk="1" fontAlgn="base" hangingPunct="1">
              <a:lnSpc>
                <a:spcPct val="100000"/>
              </a:lnSpc>
              <a:spcBef>
                <a:spcPts val="0"/>
              </a:spcBef>
              <a:spcAft>
                <a:spcPts val="2000"/>
              </a:spcAft>
              <a:buSzPct val="110000"/>
              <a:buFont typeface="Wingdings" charset="2"/>
              <a:buChar char="§"/>
              <a:defRPr sz="3200" b="0" i="0" kern="1200">
                <a:solidFill>
                  <a:schemeClr val="tx1"/>
                </a:solidFill>
                <a:latin typeface="Trebuchet MS"/>
                <a:ea typeface="ＭＳ Ｐゴシック" charset="0"/>
                <a:cs typeface="+mn-cs"/>
              </a:defRPr>
            </a:lvl3pPr>
            <a:lvl4pPr marL="2133547" indent="-304792" algn="l" rtl="0" eaLnBrk="1" fontAlgn="base" hangingPunct="1">
              <a:lnSpc>
                <a:spcPct val="100000"/>
              </a:lnSpc>
              <a:spcBef>
                <a:spcPts val="0"/>
              </a:spcBef>
              <a:spcAft>
                <a:spcPts val="2000"/>
              </a:spcAft>
              <a:buSzPct val="50000"/>
              <a:buFont typeface="Wingdings" charset="2"/>
              <a:buChar char=""/>
              <a:defRPr sz="2667" b="0" i="0" kern="1200">
                <a:solidFill>
                  <a:schemeClr val="tx1"/>
                </a:solidFill>
                <a:latin typeface="Trebuchet MS"/>
                <a:ea typeface="ＭＳ Ｐゴシック" charset="0"/>
                <a:cs typeface="+mn-cs"/>
              </a:defRPr>
            </a:lvl4pPr>
            <a:lvl5pPr marL="2743131" indent="-304792" algn="l" rtl="0" eaLnBrk="1" fontAlgn="base" hangingPunct="1">
              <a:lnSpc>
                <a:spcPct val="100000"/>
              </a:lnSpc>
              <a:spcBef>
                <a:spcPts val="0"/>
              </a:spcBef>
              <a:spcAft>
                <a:spcPts val="2000"/>
              </a:spcAft>
              <a:buSzPct val="100000"/>
              <a:buFont typeface="Arial"/>
              <a:buChar char="•"/>
              <a:defRPr sz="2667" b="0" i="0" kern="1200">
                <a:solidFill>
                  <a:schemeClr val="tx1"/>
                </a:solidFill>
                <a:latin typeface="Trebuchet MS"/>
                <a:ea typeface="ＭＳ Ｐゴシック" charset="0"/>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6999" lvl="1" defTabSz="914014">
              <a:buFont typeface="Wingdings" panose="05000000000000000000" pitchFamily="2" charset="2"/>
              <a:buChar char="ü"/>
            </a:pPr>
            <a:r>
              <a:rPr lang="en-US" sz="1800" dirty="0">
                <a:solidFill>
                  <a:schemeClr val="bg1"/>
                </a:solidFill>
                <a:latin typeface="+mn-lt"/>
                <a:ea typeface="+mn-ea"/>
              </a:rPr>
              <a:t>FROM HOME</a:t>
            </a:r>
          </a:p>
        </p:txBody>
      </p:sp>
      <p:sp>
        <p:nvSpPr>
          <p:cNvPr id="14" name="Content Placeholder 4">
            <a:extLst>
              <a:ext uri="{FF2B5EF4-FFF2-40B4-BE49-F238E27FC236}">
                <a16:creationId xmlns:a16="http://schemas.microsoft.com/office/drawing/2014/main" id="{B27FF3F0-FC4F-4827-B3FE-698B6867FC98}"/>
              </a:ext>
            </a:extLst>
          </p:cNvPr>
          <p:cNvSpPr txBox="1">
            <a:spLocks/>
          </p:cNvSpPr>
          <p:nvPr/>
        </p:nvSpPr>
        <p:spPr>
          <a:xfrm>
            <a:off x="661736" y="4302733"/>
            <a:ext cx="4089400" cy="553998"/>
          </a:xfrm>
          <a:prstGeom prst="rect">
            <a:avLst/>
          </a:prstGeom>
          <a:solidFill>
            <a:schemeClr val="tx1">
              <a:alpha val="80000"/>
            </a:schemeClr>
          </a:solidFill>
        </p:spPr>
        <p:txBody>
          <a:bodyPr wrap="square" tIns="182880" bIns="91440">
            <a:spAutoFit/>
          </a:bodyPr>
          <a:lstStyle>
            <a:lvl1pPr marL="457189" indent="-457189" algn="l" rtl="0" eaLnBrk="1" fontAlgn="base" hangingPunct="1">
              <a:lnSpc>
                <a:spcPct val="100000"/>
              </a:lnSpc>
              <a:spcBef>
                <a:spcPts val="0"/>
              </a:spcBef>
              <a:spcAft>
                <a:spcPts val="2000"/>
              </a:spcAft>
              <a:buSzPct val="150000"/>
              <a:buFont typeface="Arial"/>
              <a:buChar char="•"/>
              <a:defRPr sz="4267" b="0" i="0" kern="1200">
                <a:solidFill>
                  <a:schemeClr val="tx1"/>
                </a:solidFill>
                <a:latin typeface="Trebuchet MS"/>
                <a:ea typeface="ＭＳ Ｐゴシック" charset="0"/>
                <a:cs typeface="ＭＳ Ｐゴシック" charset="0"/>
              </a:defRPr>
            </a:lvl1pPr>
            <a:lvl2pPr marL="990575" indent="-380990" algn="l" rtl="0" eaLnBrk="1" fontAlgn="base" hangingPunct="1">
              <a:lnSpc>
                <a:spcPct val="100000"/>
              </a:lnSpc>
              <a:spcBef>
                <a:spcPts val="0"/>
              </a:spcBef>
              <a:spcAft>
                <a:spcPts val="2000"/>
              </a:spcAft>
              <a:buSzPct val="100000"/>
              <a:buFont typeface="Courier New"/>
              <a:buChar char="o"/>
              <a:defRPr sz="3733" b="0" i="0" kern="1200">
                <a:solidFill>
                  <a:schemeClr val="tx1"/>
                </a:solidFill>
                <a:latin typeface="Trebuchet MS"/>
                <a:ea typeface="ＭＳ Ｐゴシック" charset="0"/>
                <a:cs typeface="+mn-cs"/>
              </a:defRPr>
            </a:lvl2pPr>
            <a:lvl3pPr marL="1523962" indent="-304792" algn="l" rtl="0" eaLnBrk="1" fontAlgn="base" hangingPunct="1">
              <a:lnSpc>
                <a:spcPct val="100000"/>
              </a:lnSpc>
              <a:spcBef>
                <a:spcPts val="0"/>
              </a:spcBef>
              <a:spcAft>
                <a:spcPts val="2000"/>
              </a:spcAft>
              <a:buSzPct val="110000"/>
              <a:buFont typeface="Wingdings" charset="2"/>
              <a:buChar char="§"/>
              <a:defRPr sz="3200" b="0" i="0" kern="1200">
                <a:solidFill>
                  <a:schemeClr val="tx1"/>
                </a:solidFill>
                <a:latin typeface="Trebuchet MS"/>
                <a:ea typeface="ＭＳ Ｐゴシック" charset="0"/>
                <a:cs typeface="+mn-cs"/>
              </a:defRPr>
            </a:lvl3pPr>
            <a:lvl4pPr marL="2133547" indent="-304792" algn="l" rtl="0" eaLnBrk="1" fontAlgn="base" hangingPunct="1">
              <a:lnSpc>
                <a:spcPct val="100000"/>
              </a:lnSpc>
              <a:spcBef>
                <a:spcPts val="0"/>
              </a:spcBef>
              <a:spcAft>
                <a:spcPts val="2000"/>
              </a:spcAft>
              <a:buSzPct val="50000"/>
              <a:buFont typeface="Wingdings" charset="2"/>
              <a:buChar char=""/>
              <a:defRPr sz="2667" b="0" i="0" kern="1200">
                <a:solidFill>
                  <a:schemeClr val="tx1"/>
                </a:solidFill>
                <a:latin typeface="Trebuchet MS"/>
                <a:ea typeface="ＭＳ Ｐゴシック" charset="0"/>
                <a:cs typeface="+mn-cs"/>
              </a:defRPr>
            </a:lvl4pPr>
            <a:lvl5pPr marL="2743131" indent="-304792" algn="l" rtl="0" eaLnBrk="1" fontAlgn="base" hangingPunct="1">
              <a:lnSpc>
                <a:spcPct val="100000"/>
              </a:lnSpc>
              <a:spcBef>
                <a:spcPts val="0"/>
              </a:spcBef>
              <a:spcAft>
                <a:spcPts val="2000"/>
              </a:spcAft>
              <a:buSzPct val="100000"/>
              <a:buFont typeface="Arial"/>
              <a:buChar char="•"/>
              <a:defRPr sz="2667" b="0" i="0" kern="1200">
                <a:solidFill>
                  <a:schemeClr val="tx1"/>
                </a:solidFill>
                <a:latin typeface="Trebuchet MS"/>
                <a:ea typeface="ＭＳ Ｐゴシック" charset="0"/>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456999" lvl="1" defTabSz="914014">
              <a:buFont typeface="Wingdings" panose="05000000000000000000" pitchFamily="2" charset="2"/>
              <a:buChar char="ü"/>
            </a:pPr>
            <a:r>
              <a:rPr lang="en-US" sz="1800" dirty="0">
                <a:solidFill>
                  <a:schemeClr val="bg1"/>
                </a:solidFill>
                <a:latin typeface="+mn-lt"/>
                <a:ea typeface="+mn-ea"/>
              </a:rPr>
              <a:t>OR ANY LOCATION… </a:t>
            </a:r>
          </a:p>
        </p:txBody>
      </p:sp>
      <p:sp>
        <p:nvSpPr>
          <p:cNvPr id="4" name="Rectangle 3">
            <a:extLst>
              <a:ext uri="{FF2B5EF4-FFF2-40B4-BE49-F238E27FC236}">
                <a16:creationId xmlns:a16="http://schemas.microsoft.com/office/drawing/2014/main" id="{8D11BEFD-016A-4C10-8074-9C645280421B}"/>
              </a:ext>
            </a:extLst>
          </p:cNvPr>
          <p:cNvSpPr/>
          <p:nvPr/>
        </p:nvSpPr>
        <p:spPr>
          <a:xfrm>
            <a:off x="661736" y="1746416"/>
            <a:ext cx="4089400" cy="984885"/>
          </a:xfrm>
          <a:prstGeom prst="rect">
            <a:avLst/>
          </a:prstGeom>
          <a:solidFill>
            <a:schemeClr val="accent1"/>
          </a:solidFill>
        </p:spPr>
        <p:txBody>
          <a:bodyPr wrap="square" lIns="182880" tIns="182880" bIns="182880">
            <a:spAutoFit/>
          </a:bodyPr>
          <a:lstStyle/>
          <a:p>
            <a:r>
              <a:rPr lang="en-US" sz="2000" dirty="0">
                <a:solidFill>
                  <a:schemeClr val="bg1"/>
                </a:solidFill>
                <a:ea typeface="ＭＳ Ｐゴシック" charset="0"/>
              </a:rPr>
              <a:t>Provides organizations with the flexibility for their staff to work:</a:t>
            </a:r>
            <a:endParaRPr lang="en-US" dirty="0"/>
          </a:p>
        </p:txBody>
      </p:sp>
    </p:spTree>
    <p:extLst>
      <p:ext uri="{BB962C8B-B14F-4D97-AF65-F5344CB8AC3E}">
        <p14:creationId xmlns:p14="http://schemas.microsoft.com/office/powerpoint/2010/main" val="160378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843141-EA8F-B14E-BE45-A76160949382}"/>
              </a:ext>
            </a:extLst>
          </p:cNvPr>
          <p:cNvSpPr>
            <a:spLocks noGrp="1"/>
          </p:cNvSpPr>
          <p:nvPr>
            <p:ph type="title"/>
          </p:nvPr>
        </p:nvSpPr>
        <p:spPr>
          <a:xfrm>
            <a:off x="742298" y="84666"/>
            <a:ext cx="10707403" cy="1036850"/>
          </a:xfrm>
        </p:spPr>
        <p:txBody>
          <a:bodyPr>
            <a:normAutofit/>
          </a:bodyPr>
          <a:lstStyle/>
          <a:p>
            <a:r>
              <a:rPr lang="en-US" dirty="0" err="1"/>
              <a:t>CCaaS</a:t>
            </a:r>
            <a:r>
              <a:rPr lang="en-US" dirty="0"/>
              <a:t>: What, and Why?</a:t>
            </a:r>
          </a:p>
        </p:txBody>
      </p:sp>
      <p:sp>
        <p:nvSpPr>
          <p:cNvPr id="25" name="TextBox 24">
            <a:extLst>
              <a:ext uri="{FF2B5EF4-FFF2-40B4-BE49-F238E27FC236}">
                <a16:creationId xmlns:a16="http://schemas.microsoft.com/office/drawing/2014/main" id="{85C1B247-1DFF-D34C-BF1F-21ADC5B9CAFB}"/>
              </a:ext>
            </a:extLst>
          </p:cNvPr>
          <p:cNvSpPr txBox="1"/>
          <p:nvPr/>
        </p:nvSpPr>
        <p:spPr>
          <a:xfrm>
            <a:off x="5298269" y="6050409"/>
            <a:ext cx="1595462" cy="276999"/>
          </a:xfrm>
          <a:prstGeom prst="rect">
            <a:avLst/>
          </a:prstGeom>
          <a:solidFill>
            <a:schemeClr val="bg1">
              <a:alpha val="65000"/>
            </a:schemeClr>
          </a:solidFill>
        </p:spPr>
        <p:txBody>
          <a:bodyPr wrap="square" rtlCol="0" anchor="ctr" anchorCtr="0">
            <a:noAutofit/>
          </a:bodyPr>
          <a:lstStyle/>
          <a:p>
            <a:pPr algn="ctr"/>
            <a:r>
              <a:rPr lang="en-US" sz="850" b="0" i="0" spc="300" dirty="0">
                <a:solidFill>
                  <a:schemeClr val="bg2">
                    <a:lumMod val="10000"/>
                    <a:alpha val="60051"/>
                  </a:schemeClr>
                </a:solidFill>
                <a:latin typeface="Open Sans" panose="020B0606030504020204" pitchFamily="34" charset="0"/>
                <a:ea typeface="Open Sans" panose="020B0606030504020204" pitchFamily="34" charset="0"/>
                <a:cs typeface="Open Sans" panose="020B0606030504020204" pitchFamily="34" charset="0"/>
              </a:rPr>
              <a:t>CONFIDENTIAL</a:t>
            </a:r>
          </a:p>
        </p:txBody>
      </p:sp>
      <p:sp>
        <p:nvSpPr>
          <p:cNvPr id="6" name="TextBox 5">
            <a:extLst>
              <a:ext uri="{FF2B5EF4-FFF2-40B4-BE49-F238E27FC236}">
                <a16:creationId xmlns:a16="http://schemas.microsoft.com/office/drawing/2014/main" id="{167461E8-F0D6-4207-90F3-76C0069F55BD}"/>
              </a:ext>
            </a:extLst>
          </p:cNvPr>
          <p:cNvSpPr txBox="1"/>
          <p:nvPr/>
        </p:nvSpPr>
        <p:spPr>
          <a:xfrm>
            <a:off x="742298" y="1477693"/>
            <a:ext cx="10737851" cy="4216539"/>
          </a:xfrm>
          <a:prstGeom prst="rect">
            <a:avLst/>
          </a:prstGeom>
          <a:noFill/>
        </p:spPr>
        <p:txBody>
          <a:bodyPr wrap="square" rtlCol="0" anchor="ctr" anchorCtr="0">
            <a:spAutoFit/>
          </a:bodyPr>
          <a:lstStyle/>
          <a:p>
            <a:r>
              <a:rPr lang="en-US" sz="2400" b="1" dirty="0" err="1">
                <a:solidFill>
                  <a:schemeClr val="accent1"/>
                </a:solidFill>
              </a:rPr>
              <a:t>CCaaS</a:t>
            </a:r>
            <a:r>
              <a:rPr lang="en-US" sz="2400" b="1" dirty="0">
                <a:solidFill>
                  <a:schemeClr val="accent1"/>
                </a:solidFill>
              </a:rPr>
              <a:t> (Contact Center as a Service)</a:t>
            </a:r>
            <a:br>
              <a:rPr lang="en-US" sz="2400" b="1" dirty="0">
                <a:solidFill>
                  <a:schemeClr val="accent1"/>
                </a:solidFill>
              </a:rPr>
            </a:br>
            <a:endParaRPr lang="en-US" sz="2400" b="1" dirty="0">
              <a:solidFill>
                <a:schemeClr val="accent1"/>
              </a:solidFill>
            </a:endParaRPr>
          </a:p>
          <a:p>
            <a:pPr marL="342900" indent="-342900">
              <a:spcAft>
                <a:spcPts val="600"/>
              </a:spcAft>
              <a:buFont typeface="Arial" panose="020B0604020202020204" pitchFamily="34" charset="0"/>
              <a:buChar char="•"/>
            </a:pPr>
            <a:r>
              <a:rPr lang="en-US" sz="2000" dirty="0">
                <a:solidFill>
                  <a:schemeClr val="tx2"/>
                </a:solidFill>
              </a:rPr>
              <a:t>Contact Centers, in a nutshell, allow companies to interact with customers, and vice versa, through multiple communications channels.  </a:t>
            </a:r>
            <a:r>
              <a:rPr lang="en-US" sz="2000" dirty="0">
                <a:solidFill>
                  <a:schemeClr val="accent1"/>
                </a:solidFill>
              </a:rPr>
              <a:t>The objective of a good Contact Center is to facilitate exceptional customer experiences</a:t>
            </a:r>
            <a:r>
              <a:rPr lang="en-US" sz="2000" dirty="0">
                <a:solidFill>
                  <a:schemeClr val="tx1">
                    <a:lumMod val="65000"/>
                    <a:lumOff val="35000"/>
                  </a:schemeClr>
                </a:solidFill>
              </a:rPr>
              <a:t>, </a:t>
            </a:r>
            <a:r>
              <a:rPr lang="en-US" sz="2000" dirty="0">
                <a:solidFill>
                  <a:schemeClr val="tx2"/>
                </a:solidFill>
              </a:rPr>
              <a:t>via a series of human interactions, made possible by intelligent software, and best-practice processes.</a:t>
            </a:r>
          </a:p>
          <a:p>
            <a:pPr marL="342900" indent="-342900">
              <a:spcAft>
                <a:spcPts val="600"/>
              </a:spcAft>
              <a:buFont typeface="Arial" panose="020B0604020202020204" pitchFamily="34" charset="0"/>
              <a:buChar char="•"/>
            </a:pPr>
            <a:endParaRPr lang="en-US" sz="2000" dirty="0">
              <a:solidFill>
                <a:schemeClr val="tx2"/>
              </a:solidFill>
            </a:endParaRPr>
          </a:p>
          <a:p>
            <a:pPr marL="342900" indent="-342900">
              <a:spcAft>
                <a:spcPts val="600"/>
              </a:spcAft>
              <a:buFont typeface="Arial" panose="020B0604020202020204" pitchFamily="34" charset="0"/>
              <a:buChar char="•"/>
            </a:pPr>
            <a:r>
              <a:rPr lang="en-US" sz="2000" dirty="0">
                <a:solidFill>
                  <a:schemeClr val="tx2"/>
                </a:solidFill>
              </a:rPr>
              <a:t>A great Contact Center – which was once seen as a </a:t>
            </a:r>
            <a:r>
              <a:rPr lang="en-US" sz="2000" i="1" dirty="0">
                <a:solidFill>
                  <a:schemeClr val="tx2"/>
                </a:solidFill>
              </a:rPr>
              <a:t>cost or expense - </a:t>
            </a:r>
            <a:r>
              <a:rPr lang="en-US" sz="2000" dirty="0">
                <a:solidFill>
                  <a:schemeClr val="tx2"/>
                </a:solidFill>
              </a:rPr>
              <a:t>is a hugely valuable strategic asset in today’s service-driven economy.</a:t>
            </a:r>
          </a:p>
          <a:p>
            <a:pPr marL="342900" indent="-342900">
              <a:spcAft>
                <a:spcPts val="600"/>
              </a:spcAft>
              <a:buFont typeface="Arial" panose="020B0604020202020204" pitchFamily="34" charset="0"/>
              <a:buChar char="•"/>
            </a:pPr>
            <a:endParaRPr lang="en-US" sz="2000" dirty="0">
              <a:solidFill>
                <a:schemeClr val="tx2"/>
              </a:solidFill>
            </a:endParaRPr>
          </a:p>
          <a:p>
            <a:pPr marL="342900" indent="-342900">
              <a:spcAft>
                <a:spcPts val="600"/>
              </a:spcAft>
              <a:buFont typeface="Arial" panose="020B0604020202020204" pitchFamily="34" charset="0"/>
              <a:buChar char="•"/>
            </a:pPr>
            <a:r>
              <a:rPr lang="en-US" sz="2000" dirty="0">
                <a:solidFill>
                  <a:schemeClr val="tx2"/>
                </a:solidFill>
              </a:rPr>
              <a:t>Functions can include: sales; support; technical assistance; customer feedback; patient care; scheduling; constituent inquiries (in the case of governments), and much more.</a:t>
            </a:r>
          </a:p>
        </p:txBody>
      </p:sp>
    </p:spTree>
    <p:extLst>
      <p:ext uri="{BB962C8B-B14F-4D97-AF65-F5344CB8AC3E}">
        <p14:creationId xmlns:p14="http://schemas.microsoft.com/office/powerpoint/2010/main" val="218057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3000"/>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843141-EA8F-B14E-BE45-A76160949382}"/>
              </a:ext>
            </a:extLst>
          </p:cNvPr>
          <p:cNvSpPr>
            <a:spLocks noGrp="1"/>
          </p:cNvSpPr>
          <p:nvPr>
            <p:ph type="title"/>
          </p:nvPr>
        </p:nvSpPr>
        <p:spPr>
          <a:xfrm>
            <a:off x="755633" y="104376"/>
            <a:ext cx="10707403" cy="1036850"/>
          </a:xfrm>
        </p:spPr>
        <p:txBody>
          <a:bodyPr>
            <a:normAutofit/>
          </a:bodyPr>
          <a:lstStyle/>
          <a:p>
            <a:r>
              <a:rPr lang="en-US" dirty="0"/>
              <a:t>Change can mean superior outcomes</a:t>
            </a:r>
          </a:p>
        </p:txBody>
      </p:sp>
      <p:sp>
        <p:nvSpPr>
          <p:cNvPr id="2" name="Rectangle 1"/>
          <p:cNvSpPr/>
          <p:nvPr/>
        </p:nvSpPr>
        <p:spPr>
          <a:xfrm>
            <a:off x="914673" y="2502728"/>
            <a:ext cx="3152502" cy="2908663"/>
          </a:xfrm>
          <a:prstGeom prst="rect">
            <a:avLst/>
          </a:prstGeom>
          <a:solidFill>
            <a:schemeClr val="tx2">
              <a:lumMod val="50000"/>
              <a:lumOff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7" name="Rectangle 6"/>
          <p:cNvSpPr/>
          <p:nvPr/>
        </p:nvSpPr>
        <p:spPr>
          <a:xfrm>
            <a:off x="8124825" y="2526865"/>
            <a:ext cx="3152502" cy="2908663"/>
          </a:xfrm>
          <a:prstGeom prst="rect">
            <a:avLst/>
          </a:prstGeom>
          <a:solidFill>
            <a:srgbClr val="EE3224"/>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8" name="Rectangle 7"/>
          <p:cNvSpPr/>
          <p:nvPr/>
        </p:nvSpPr>
        <p:spPr>
          <a:xfrm>
            <a:off x="4521926" y="2502727"/>
            <a:ext cx="3152502" cy="2908663"/>
          </a:xfrm>
          <a:prstGeom prst="rect">
            <a:avLst/>
          </a:prstGeom>
          <a:solidFill>
            <a:schemeClr val="accent2">
              <a:alpha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3" name="TextBox 2">
            <a:extLst>
              <a:ext uri="{FF2B5EF4-FFF2-40B4-BE49-F238E27FC236}">
                <a16:creationId xmlns:a16="http://schemas.microsoft.com/office/drawing/2014/main" id="{3F770849-A9EF-40B3-B5CF-803EEA0F0EDB}"/>
              </a:ext>
            </a:extLst>
          </p:cNvPr>
          <p:cNvSpPr txBox="1"/>
          <p:nvPr/>
        </p:nvSpPr>
        <p:spPr bwMode="auto">
          <a:xfrm>
            <a:off x="1161234" y="2778106"/>
            <a:ext cx="2686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spAutoFit/>
          </a:bodyPr>
          <a:lstStyle/>
          <a:p>
            <a:pPr algn="ctr"/>
            <a:r>
              <a:rPr lang="en-CA" sz="2000" dirty="0">
                <a:solidFill>
                  <a:schemeClr val="bg1"/>
                </a:solidFill>
                <a:latin typeface="Arial" panose="020B0604020202020204" pitchFamily="34" charset="0"/>
                <a:cs typeface="Arial" panose="020B0604020202020204" pitchFamily="34" charset="0"/>
              </a:rPr>
              <a:t>Have</a:t>
            </a:r>
          </a:p>
        </p:txBody>
      </p:sp>
      <p:sp>
        <p:nvSpPr>
          <p:cNvPr id="10" name="TextBox 9">
            <a:extLst>
              <a:ext uri="{FF2B5EF4-FFF2-40B4-BE49-F238E27FC236}">
                <a16:creationId xmlns:a16="http://schemas.microsoft.com/office/drawing/2014/main" id="{C5D7FD71-E96D-45CE-A195-2EE793511F55}"/>
              </a:ext>
            </a:extLst>
          </p:cNvPr>
          <p:cNvSpPr txBox="1"/>
          <p:nvPr/>
        </p:nvSpPr>
        <p:spPr bwMode="auto">
          <a:xfrm>
            <a:off x="1147899" y="4135533"/>
            <a:ext cx="268605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spAutoFit/>
          </a:bodyPr>
          <a:lstStyle/>
          <a:p>
            <a:pPr algn="ctr"/>
            <a:r>
              <a:rPr lang="en-CA" dirty="0">
                <a:solidFill>
                  <a:schemeClr val="bg1"/>
                </a:solidFill>
                <a:latin typeface="Arial" panose="020B0604020202020204" pitchFamily="34" charset="0"/>
                <a:cs typeface="Arial" panose="020B0604020202020204" pitchFamily="34" charset="0"/>
              </a:rPr>
              <a:t>Less daily idle time than in-office counterparts</a:t>
            </a:r>
          </a:p>
        </p:txBody>
      </p:sp>
      <p:sp>
        <p:nvSpPr>
          <p:cNvPr id="11" name="Title 4">
            <a:extLst>
              <a:ext uri="{FF2B5EF4-FFF2-40B4-BE49-F238E27FC236}">
                <a16:creationId xmlns:a16="http://schemas.microsoft.com/office/drawing/2014/main" id="{505FAD0B-3CA1-4BE5-B12F-75EB891D0463}"/>
              </a:ext>
            </a:extLst>
          </p:cNvPr>
          <p:cNvSpPr txBox="1">
            <a:spLocks/>
          </p:cNvSpPr>
          <p:nvPr/>
        </p:nvSpPr>
        <p:spPr>
          <a:xfrm>
            <a:off x="1704160" y="3297358"/>
            <a:ext cx="1885678" cy="711337"/>
          </a:xfrm>
          <a:prstGeom prst="rect">
            <a:avLst/>
          </a:prstGeom>
        </p:spPr>
        <p:txBody>
          <a:bodyPr wrap="square" lIns="0" tIns="0" rIns="0" bIns="0" anchor="ctr" anchorCtr="0">
            <a:noAutofit/>
          </a:bodyPr>
          <a:lstStyle>
            <a:lvl1pPr algn="ctr" rtl="0" eaLnBrk="1" fontAlgn="base" hangingPunct="1">
              <a:lnSpc>
                <a:spcPct val="100000"/>
              </a:lnSpc>
              <a:spcBef>
                <a:spcPts val="0"/>
              </a:spcBef>
              <a:spcAft>
                <a:spcPts val="2000"/>
              </a:spcAft>
              <a:defRPr sz="3200" b="1" i="0" baseline="0">
                <a:solidFill>
                  <a:schemeClr val="bg1"/>
                </a:solidFill>
                <a:latin typeface="Trebuchet MS"/>
                <a:ea typeface="ＭＳ Ｐゴシック" charset="0"/>
                <a:cs typeface="Trebuchet MS"/>
              </a:defRPr>
            </a:lvl1pPr>
            <a:lvl2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2pPr>
            <a:lvl3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3pPr>
            <a:lvl4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4pPr>
            <a:lvl5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5pPr>
            <a:lvl6pPr marL="609585" algn="ctr" rtl="0" eaLnBrk="1" fontAlgn="base" hangingPunct="1">
              <a:spcBef>
                <a:spcPct val="0"/>
              </a:spcBef>
              <a:spcAft>
                <a:spcPct val="0"/>
              </a:spcAft>
              <a:defRPr sz="5867">
                <a:solidFill>
                  <a:schemeClr val="tx1"/>
                </a:solidFill>
                <a:latin typeface="Calibri" charset="0"/>
                <a:ea typeface="ＭＳ Ｐゴシック" charset="0"/>
              </a:defRPr>
            </a:lvl6pPr>
            <a:lvl7pPr marL="1219170" algn="ctr" rtl="0" eaLnBrk="1" fontAlgn="base" hangingPunct="1">
              <a:spcBef>
                <a:spcPct val="0"/>
              </a:spcBef>
              <a:spcAft>
                <a:spcPct val="0"/>
              </a:spcAft>
              <a:defRPr sz="5867">
                <a:solidFill>
                  <a:schemeClr val="tx1"/>
                </a:solidFill>
                <a:latin typeface="Calibri" charset="0"/>
                <a:ea typeface="ＭＳ Ｐゴシック" charset="0"/>
              </a:defRPr>
            </a:lvl7pPr>
            <a:lvl8pPr marL="1828754" algn="ctr" rtl="0" eaLnBrk="1" fontAlgn="base" hangingPunct="1">
              <a:spcBef>
                <a:spcPct val="0"/>
              </a:spcBef>
              <a:spcAft>
                <a:spcPct val="0"/>
              </a:spcAft>
              <a:defRPr sz="5867">
                <a:solidFill>
                  <a:schemeClr val="tx1"/>
                </a:solidFill>
                <a:latin typeface="Calibri" charset="0"/>
                <a:ea typeface="ＭＳ Ｐゴシック" charset="0"/>
              </a:defRPr>
            </a:lvl8pPr>
            <a:lvl9pPr marL="2438339" algn="ctr" rtl="0" eaLnBrk="1" fontAlgn="base" hangingPunct="1">
              <a:spcBef>
                <a:spcPct val="0"/>
              </a:spcBef>
              <a:spcAft>
                <a:spcPct val="0"/>
              </a:spcAft>
              <a:defRPr sz="5867">
                <a:solidFill>
                  <a:schemeClr val="tx1"/>
                </a:solidFill>
                <a:latin typeface="Calibri" charset="0"/>
                <a:ea typeface="ＭＳ Ｐゴシック" charset="0"/>
              </a:defRPr>
            </a:lvl9pPr>
          </a:lstStyle>
          <a:p>
            <a:pPr defTabSz="914400"/>
            <a:r>
              <a:rPr lang="en-US" sz="6000" kern="0" dirty="0">
                <a:latin typeface="Arial" panose="020B0604020202020204" pitchFamily="34" charset="0"/>
                <a:cs typeface="Arial" panose="020B0604020202020204" pitchFamily="34" charset="0"/>
              </a:rPr>
              <a:t>27%</a:t>
            </a:r>
            <a:endParaRPr lang="en-US" sz="6000" kern="0" dirty="0">
              <a:solidFill>
                <a:schemeClr val="accent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08B5FB3-CEAA-4EA9-9043-53586DE00D01}"/>
              </a:ext>
            </a:extLst>
          </p:cNvPr>
          <p:cNvSpPr txBox="1"/>
          <p:nvPr/>
        </p:nvSpPr>
        <p:spPr bwMode="auto">
          <a:xfrm>
            <a:off x="914673" y="1444800"/>
            <a:ext cx="10362654" cy="461665"/>
          </a:xfrm>
          <a:prstGeom prst="rect">
            <a:avLst/>
          </a:prstGeom>
          <a:solidFill>
            <a:schemeClr val="tx1">
              <a:lumMod val="75000"/>
            </a:schemeClr>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spAutoFit/>
          </a:bodyPr>
          <a:lstStyle/>
          <a:p>
            <a:pPr algn="ctr"/>
            <a:r>
              <a:rPr lang="en-CA" sz="2400" dirty="0">
                <a:solidFill>
                  <a:schemeClr val="bg1"/>
                </a:solidFill>
                <a:latin typeface="Arial" panose="020B0604020202020204" pitchFamily="34" charset="0"/>
                <a:cs typeface="Arial" panose="020B0604020202020204" pitchFamily="34" charset="0"/>
              </a:rPr>
              <a:t>Multiple studies demonstrate that remote workers:</a:t>
            </a:r>
          </a:p>
        </p:txBody>
      </p:sp>
      <p:sp>
        <p:nvSpPr>
          <p:cNvPr id="13" name="TextBox 12">
            <a:extLst>
              <a:ext uri="{FF2B5EF4-FFF2-40B4-BE49-F238E27FC236}">
                <a16:creationId xmlns:a16="http://schemas.microsoft.com/office/drawing/2014/main" id="{39E2F276-C81F-4AF0-A979-4AA77BF753FE}"/>
              </a:ext>
            </a:extLst>
          </p:cNvPr>
          <p:cNvSpPr txBox="1"/>
          <p:nvPr/>
        </p:nvSpPr>
        <p:spPr bwMode="auto">
          <a:xfrm>
            <a:off x="8353697" y="2856166"/>
            <a:ext cx="2686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spAutoFit/>
          </a:bodyPr>
          <a:lstStyle/>
          <a:p>
            <a:pPr algn="ctr"/>
            <a:r>
              <a:rPr lang="en-CA" sz="2000" dirty="0">
                <a:solidFill>
                  <a:schemeClr val="bg1"/>
                </a:solidFill>
                <a:latin typeface="Arial" panose="020B0604020202020204" pitchFamily="34" charset="0"/>
                <a:cs typeface="Arial" panose="020B0604020202020204" pitchFamily="34" charset="0"/>
              </a:rPr>
              <a:t>Willingly work</a:t>
            </a:r>
          </a:p>
        </p:txBody>
      </p:sp>
      <p:sp>
        <p:nvSpPr>
          <p:cNvPr id="14" name="TextBox 13">
            <a:extLst>
              <a:ext uri="{FF2B5EF4-FFF2-40B4-BE49-F238E27FC236}">
                <a16:creationId xmlns:a16="http://schemas.microsoft.com/office/drawing/2014/main" id="{091ACF43-1FE2-44D7-B391-041912BB8DC3}"/>
              </a:ext>
            </a:extLst>
          </p:cNvPr>
          <p:cNvSpPr txBox="1"/>
          <p:nvPr/>
        </p:nvSpPr>
        <p:spPr bwMode="auto">
          <a:xfrm>
            <a:off x="8340362" y="4125244"/>
            <a:ext cx="26860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spAutoFit/>
          </a:bodyPr>
          <a:lstStyle/>
          <a:p>
            <a:pPr algn="ctr"/>
            <a:r>
              <a:rPr lang="en-CA" dirty="0">
                <a:solidFill>
                  <a:schemeClr val="bg1"/>
                </a:solidFill>
                <a:latin typeface="Arial" panose="020B0604020202020204" pitchFamily="34" charset="0"/>
                <a:cs typeface="Arial" panose="020B0604020202020204" pitchFamily="34" charset="0"/>
              </a:rPr>
              <a:t>More days per calendar year </a:t>
            </a:r>
            <a:br>
              <a:rPr lang="en-CA" dirty="0">
                <a:solidFill>
                  <a:schemeClr val="bg1"/>
                </a:solidFill>
                <a:latin typeface="Arial" panose="020B0604020202020204" pitchFamily="34" charset="0"/>
                <a:cs typeface="Arial" panose="020B0604020202020204" pitchFamily="34" charset="0"/>
              </a:rPr>
            </a:br>
            <a:r>
              <a:rPr lang="en-CA" sz="1200" dirty="0">
                <a:solidFill>
                  <a:schemeClr val="bg1"/>
                </a:solidFill>
                <a:latin typeface="Arial" panose="020B0604020202020204" pitchFamily="34" charset="0"/>
                <a:cs typeface="Arial" panose="020B0604020202020204" pitchFamily="34" charset="0"/>
              </a:rPr>
              <a:t>(cumulative total over year)</a:t>
            </a:r>
          </a:p>
        </p:txBody>
      </p:sp>
      <p:sp>
        <p:nvSpPr>
          <p:cNvPr id="15" name="Title 4">
            <a:extLst>
              <a:ext uri="{FF2B5EF4-FFF2-40B4-BE49-F238E27FC236}">
                <a16:creationId xmlns:a16="http://schemas.microsoft.com/office/drawing/2014/main" id="{E243CFE5-978E-4B1C-8EEF-2C979A6AFF76}"/>
              </a:ext>
            </a:extLst>
          </p:cNvPr>
          <p:cNvSpPr txBox="1">
            <a:spLocks/>
          </p:cNvSpPr>
          <p:nvPr/>
        </p:nvSpPr>
        <p:spPr>
          <a:xfrm>
            <a:off x="8896623" y="3375418"/>
            <a:ext cx="1433104" cy="711337"/>
          </a:xfrm>
          <a:prstGeom prst="rect">
            <a:avLst/>
          </a:prstGeom>
        </p:spPr>
        <p:txBody>
          <a:bodyPr wrap="square" lIns="0" tIns="0" rIns="0" bIns="0" anchor="ctr" anchorCtr="0">
            <a:noAutofit/>
          </a:bodyPr>
          <a:lstStyle>
            <a:lvl1pPr algn="ctr" rtl="0" eaLnBrk="1" fontAlgn="base" hangingPunct="1">
              <a:lnSpc>
                <a:spcPct val="100000"/>
              </a:lnSpc>
              <a:spcBef>
                <a:spcPts val="0"/>
              </a:spcBef>
              <a:spcAft>
                <a:spcPts val="2000"/>
              </a:spcAft>
              <a:defRPr sz="3200" b="1" i="0" baseline="0">
                <a:solidFill>
                  <a:schemeClr val="bg1"/>
                </a:solidFill>
                <a:latin typeface="Trebuchet MS"/>
                <a:ea typeface="ＭＳ Ｐゴシック" charset="0"/>
                <a:cs typeface="Trebuchet MS"/>
              </a:defRPr>
            </a:lvl1pPr>
            <a:lvl2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2pPr>
            <a:lvl3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3pPr>
            <a:lvl4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4pPr>
            <a:lvl5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5pPr>
            <a:lvl6pPr marL="609585" algn="ctr" rtl="0" eaLnBrk="1" fontAlgn="base" hangingPunct="1">
              <a:spcBef>
                <a:spcPct val="0"/>
              </a:spcBef>
              <a:spcAft>
                <a:spcPct val="0"/>
              </a:spcAft>
              <a:defRPr sz="5867">
                <a:solidFill>
                  <a:schemeClr val="tx1"/>
                </a:solidFill>
                <a:latin typeface="Calibri" charset="0"/>
                <a:ea typeface="ＭＳ Ｐゴシック" charset="0"/>
              </a:defRPr>
            </a:lvl6pPr>
            <a:lvl7pPr marL="1219170" algn="ctr" rtl="0" eaLnBrk="1" fontAlgn="base" hangingPunct="1">
              <a:spcBef>
                <a:spcPct val="0"/>
              </a:spcBef>
              <a:spcAft>
                <a:spcPct val="0"/>
              </a:spcAft>
              <a:defRPr sz="5867">
                <a:solidFill>
                  <a:schemeClr val="tx1"/>
                </a:solidFill>
                <a:latin typeface="Calibri" charset="0"/>
                <a:ea typeface="ＭＳ Ｐゴシック" charset="0"/>
              </a:defRPr>
            </a:lvl7pPr>
            <a:lvl8pPr marL="1828754" algn="ctr" rtl="0" eaLnBrk="1" fontAlgn="base" hangingPunct="1">
              <a:spcBef>
                <a:spcPct val="0"/>
              </a:spcBef>
              <a:spcAft>
                <a:spcPct val="0"/>
              </a:spcAft>
              <a:defRPr sz="5867">
                <a:solidFill>
                  <a:schemeClr val="tx1"/>
                </a:solidFill>
                <a:latin typeface="Calibri" charset="0"/>
                <a:ea typeface="ＭＳ Ｐゴシック" charset="0"/>
              </a:defRPr>
            </a:lvl8pPr>
            <a:lvl9pPr marL="2438339" algn="ctr" rtl="0" eaLnBrk="1" fontAlgn="base" hangingPunct="1">
              <a:spcBef>
                <a:spcPct val="0"/>
              </a:spcBef>
              <a:spcAft>
                <a:spcPct val="0"/>
              </a:spcAft>
              <a:defRPr sz="5867">
                <a:solidFill>
                  <a:schemeClr val="tx1"/>
                </a:solidFill>
                <a:latin typeface="Calibri" charset="0"/>
                <a:ea typeface="ＭＳ Ｐゴシック" charset="0"/>
              </a:defRPr>
            </a:lvl9pPr>
          </a:lstStyle>
          <a:p>
            <a:pPr defTabSz="914400"/>
            <a:r>
              <a:rPr lang="en-US" sz="6000" kern="0" dirty="0">
                <a:latin typeface="Arial" panose="020B0604020202020204" pitchFamily="34" charset="0"/>
                <a:cs typeface="Arial" panose="020B0604020202020204" pitchFamily="34" charset="0"/>
              </a:rPr>
              <a:t>16</a:t>
            </a:r>
            <a:endParaRPr lang="en-US" sz="6000" kern="0" dirty="0">
              <a:solidFill>
                <a:schemeClr val="accent2"/>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69DFC68-4E6C-490D-AD5A-DB4A675308FB}"/>
              </a:ext>
            </a:extLst>
          </p:cNvPr>
          <p:cNvSpPr txBox="1"/>
          <p:nvPr/>
        </p:nvSpPr>
        <p:spPr bwMode="auto">
          <a:xfrm>
            <a:off x="1025150" y="6160958"/>
            <a:ext cx="65234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spAutoFit/>
          </a:bodyPr>
          <a:lstStyle/>
          <a:p>
            <a:pPr lvl="0"/>
            <a:r>
              <a:rPr lang="en-US" sz="700" dirty="0">
                <a:solidFill>
                  <a:schemeClr val="tx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a:t>
            </a:r>
            <a:r>
              <a:rPr lang="en-US" sz="700" dirty="0">
                <a:solidFill>
                  <a:schemeClr val="tx2"/>
                </a:solidFill>
                <a:latin typeface="Arial" panose="020B0604020202020204" pitchFamily="34" charset="0"/>
                <a:cs typeface="Arial" panose="020B0604020202020204" pitchFamily="34" charset="0"/>
              </a:rPr>
              <a:t> </a:t>
            </a:r>
            <a:r>
              <a:rPr lang="en-US" sz="800" dirty="0">
                <a:solidFill>
                  <a:schemeClr val="tx2"/>
                </a:solidFill>
                <a:latin typeface="Arial" panose="020B0604020202020204" pitchFamily="34" charset="0"/>
                <a:cs typeface="Arial" panose="020B0604020202020204" pitchFamily="34" charset="0"/>
              </a:rPr>
              <a:t>https://www.inc.com/marcel-schwantes/new-study-reveals-why-working-from-home-makes-workers-more-productive.html</a:t>
            </a:r>
            <a:endParaRPr lang="en-US" sz="700" dirty="0">
              <a:solidFill>
                <a:schemeClr val="tx2"/>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FF98B72-27CA-48F1-B489-DC1BBEDC63B2}"/>
              </a:ext>
            </a:extLst>
          </p:cNvPr>
          <p:cNvSpPr txBox="1"/>
          <p:nvPr/>
        </p:nvSpPr>
        <p:spPr bwMode="auto">
          <a:xfrm>
            <a:off x="4766310" y="2778106"/>
            <a:ext cx="2686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spAutoFit/>
          </a:bodyPr>
          <a:lstStyle/>
          <a:p>
            <a:pPr algn="ctr"/>
            <a:r>
              <a:rPr lang="en-CA" sz="2000" dirty="0">
                <a:solidFill>
                  <a:schemeClr val="bg1"/>
                </a:solidFill>
                <a:latin typeface="Arial" panose="020B0604020202020204" pitchFamily="34" charset="0"/>
                <a:cs typeface="Arial" panose="020B0604020202020204" pitchFamily="34" charset="0"/>
              </a:rPr>
              <a:t>Are</a:t>
            </a:r>
          </a:p>
        </p:txBody>
      </p:sp>
      <p:sp>
        <p:nvSpPr>
          <p:cNvPr id="18" name="TextBox 17">
            <a:extLst>
              <a:ext uri="{FF2B5EF4-FFF2-40B4-BE49-F238E27FC236}">
                <a16:creationId xmlns:a16="http://schemas.microsoft.com/office/drawing/2014/main" id="{AD920594-5B6E-4149-9A64-D9B3CE9BA0E0}"/>
              </a:ext>
            </a:extLst>
          </p:cNvPr>
          <p:cNvSpPr txBox="1"/>
          <p:nvPr/>
        </p:nvSpPr>
        <p:spPr bwMode="auto">
          <a:xfrm>
            <a:off x="4752975" y="4281727"/>
            <a:ext cx="268605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spAutoFit/>
          </a:bodyPr>
          <a:lstStyle/>
          <a:p>
            <a:pPr algn="ctr"/>
            <a:r>
              <a:rPr lang="en-CA" dirty="0">
                <a:solidFill>
                  <a:schemeClr val="bg1"/>
                </a:solidFill>
                <a:latin typeface="Arial" panose="020B0604020202020204" pitchFamily="34" charset="0"/>
                <a:cs typeface="Arial" panose="020B0604020202020204" pitchFamily="34" charset="0"/>
              </a:rPr>
              <a:t>More likely to stay with the company long-term</a:t>
            </a:r>
          </a:p>
        </p:txBody>
      </p:sp>
      <p:sp>
        <p:nvSpPr>
          <p:cNvPr id="19" name="Title 4">
            <a:extLst>
              <a:ext uri="{FF2B5EF4-FFF2-40B4-BE49-F238E27FC236}">
                <a16:creationId xmlns:a16="http://schemas.microsoft.com/office/drawing/2014/main" id="{A683E058-8694-4752-A9EF-D857215F0B88}"/>
              </a:ext>
            </a:extLst>
          </p:cNvPr>
          <p:cNvSpPr txBox="1">
            <a:spLocks/>
          </p:cNvSpPr>
          <p:nvPr/>
        </p:nvSpPr>
        <p:spPr>
          <a:xfrm>
            <a:off x="5309235" y="3297358"/>
            <a:ext cx="1867989" cy="711337"/>
          </a:xfrm>
          <a:prstGeom prst="rect">
            <a:avLst/>
          </a:prstGeom>
        </p:spPr>
        <p:txBody>
          <a:bodyPr wrap="square" lIns="0" tIns="0" rIns="0" bIns="0" anchor="ctr" anchorCtr="0">
            <a:noAutofit/>
          </a:bodyPr>
          <a:lstStyle>
            <a:lvl1pPr algn="ctr" rtl="0" eaLnBrk="1" fontAlgn="base" hangingPunct="1">
              <a:lnSpc>
                <a:spcPct val="100000"/>
              </a:lnSpc>
              <a:spcBef>
                <a:spcPts val="0"/>
              </a:spcBef>
              <a:spcAft>
                <a:spcPts val="2000"/>
              </a:spcAft>
              <a:defRPr sz="3200" b="1" i="0" baseline="0">
                <a:solidFill>
                  <a:schemeClr val="bg1"/>
                </a:solidFill>
                <a:latin typeface="Trebuchet MS"/>
                <a:ea typeface="ＭＳ Ｐゴシック" charset="0"/>
                <a:cs typeface="Trebuchet MS"/>
              </a:defRPr>
            </a:lvl1pPr>
            <a:lvl2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2pPr>
            <a:lvl3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3pPr>
            <a:lvl4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4pPr>
            <a:lvl5pPr algn="ctr" rtl="0" eaLnBrk="1" fontAlgn="base" hangingPunct="1">
              <a:spcBef>
                <a:spcPct val="0"/>
              </a:spcBef>
              <a:spcAft>
                <a:spcPct val="0"/>
              </a:spcAft>
              <a:defRPr sz="5867">
                <a:solidFill>
                  <a:schemeClr val="bg1"/>
                </a:solidFill>
                <a:latin typeface="Open Sans" charset="0"/>
                <a:ea typeface="ＭＳ Ｐゴシック" charset="0"/>
                <a:cs typeface="ＭＳ Ｐゴシック" charset="0"/>
              </a:defRPr>
            </a:lvl5pPr>
            <a:lvl6pPr marL="609585" algn="ctr" rtl="0" eaLnBrk="1" fontAlgn="base" hangingPunct="1">
              <a:spcBef>
                <a:spcPct val="0"/>
              </a:spcBef>
              <a:spcAft>
                <a:spcPct val="0"/>
              </a:spcAft>
              <a:defRPr sz="5867">
                <a:solidFill>
                  <a:schemeClr val="tx1"/>
                </a:solidFill>
                <a:latin typeface="Calibri" charset="0"/>
                <a:ea typeface="ＭＳ Ｐゴシック" charset="0"/>
              </a:defRPr>
            </a:lvl6pPr>
            <a:lvl7pPr marL="1219170" algn="ctr" rtl="0" eaLnBrk="1" fontAlgn="base" hangingPunct="1">
              <a:spcBef>
                <a:spcPct val="0"/>
              </a:spcBef>
              <a:spcAft>
                <a:spcPct val="0"/>
              </a:spcAft>
              <a:defRPr sz="5867">
                <a:solidFill>
                  <a:schemeClr val="tx1"/>
                </a:solidFill>
                <a:latin typeface="Calibri" charset="0"/>
                <a:ea typeface="ＭＳ Ｐゴシック" charset="0"/>
              </a:defRPr>
            </a:lvl7pPr>
            <a:lvl8pPr marL="1828754" algn="ctr" rtl="0" eaLnBrk="1" fontAlgn="base" hangingPunct="1">
              <a:spcBef>
                <a:spcPct val="0"/>
              </a:spcBef>
              <a:spcAft>
                <a:spcPct val="0"/>
              </a:spcAft>
              <a:defRPr sz="5867">
                <a:solidFill>
                  <a:schemeClr val="tx1"/>
                </a:solidFill>
                <a:latin typeface="Calibri" charset="0"/>
                <a:ea typeface="ＭＳ Ｐゴシック" charset="0"/>
              </a:defRPr>
            </a:lvl8pPr>
            <a:lvl9pPr marL="2438339" algn="ctr" rtl="0" eaLnBrk="1" fontAlgn="base" hangingPunct="1">
              <a:spcBef>
                <a:spcPct val="0"/>
              </a:spcBef>
              <a:spcAft>
                <a:spcPct val="0"/>
              </a:spcAft>
              <a:defRPr sz="5867">
                <a:solidFill>
                  <a:schemeClr val="tx1"/>
                </a:solidFill>
                <a:latin typeface="Calibri" charset="0"/>
                <a:ea typeface="ＭＳ Ｐゴシック" charset="0"/>
              </a:defRPr>
            </a:lvl9pPr>
          </a:lstStyle>
          <a:p>
            <a:pPr defTabSz="914400"/>
            <a:r>
              <a:rPr lang="en-US" sz="6000" kern="0" dirty="0">
                <a:latin typeface="Arial" panose="020B0604020202020204" pitchFamily="34" charset="0"/>
                <a:cs typeface="Arial" panose="020B0604020202020204" pitchFamily="34" charset="0"/>
              </a:rPr>
              <a:t>13%</a:t>
            </a:r>
            <a:endParaRPr lang="en-US" sz="6000" kern="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25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336957-7304-054C-922B-11BFC783BB1F}"/>
              </a:ext>
            </a:extLst>
          </p:cNvPr>
          <p:cNvSpPr txBox="1"/>
          <p:nvPr/>
        </p:nvSpPr>
        <p:spPr bwMode="auto">
          <a:xfrm>
            <a:off x="3735830" y="5208208"/>
            <a:ext cx="4892040" cy="338554"/>
          </a:xfrm>
          <a:prstGeom prst="rect">
            <a:avLst/>
          </a:prstGeom>
          <a:solidFill>
            <a:schemeClr val="tx1">
              <a:lumMod val="75000"/>
              <a:alpha val="80000"/>
            </a:schemeClr>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spAutoFit/>
          </a:bodyPr>
          <a:lstStyle>
            <a:defPPr>
              <a:defRPr lang="en-US"/>
            </a:defPPr>
            <a:lvl1pPr marR="0" lvl="0" indent="0" algn="ctr" defTabSz="914400" fontAlgn="base">
              <a:lnSpc>
                <a:spcPct val="100000"/>
              </a:lnSpc>
              <a:spcBef>
                <a:spcPct val="0"/>
              </a:spcBef>
              <a:spcAft>
                <a:spcPct val="0"/>
              </a:spcAft>
              <a:buClrTx/>
              <a:buSzTx/>
              <a:buFontTx/>
              <a:buNone/>
              <a:tabLst/>
              <a:defRPr kumimoji="0" sz="2800" b="0" i="0" u="none" strike="noStrike" cap="none" spc="0" normalizeH="0" baseline="0">
                <a:ln>
                  <a:noFill/>
                </a:ln>
                <a:solidFill>
                  <a:schemeClr val="bg1"/>
                </a:solidFill>
                <a:effectLst/>
                <a:uLnTx/>
                <a:uFillTx/>
                <a:latin typeface="Trebuchet MS"/>
                <a:ea typeface="ＭＳ Ｐゴシック" charset="0"/>
                <a:cs typeface="Trebuchet MS"/>
              </a:defRPr>
            </a:lvl1pPr>
          </a:lstStyle>
          <a:p>
            <a:r>
              <a:rPr lang="en-US" sz="1600" i="1" dirty="0">
                <a:latin typeface="Arial" panose="020B0604020202020204" pitchFamily="34" charset="0"/>
                <a:cs typeface="Arial" panose="020B0604020202020204" pitchFamily="34" charset="0"/>
              </a:rPr>
              <a:t>(Poll will appear on-screen)</a:t>
            </a:r>
          </a:p>
        </p:txBody>
      </p:sp>
      <p:sp>
        <p:nvSpPr>
          <p:cNvPr id="23" name="Title 1">
            <a:extLst>
              <a:ext uri="{FF2B5EF4-FFF2-40B4-BE49-F238E27FC236}">
                <a16:creationId xmlns:a16="http://schemas.microsoft.com/office/drawing/2014/main" id="{31705721-B291-B74C-89A0-0CD13EDAD9AF}"/>
              </a:ext>
            </a:extLst>
          </p:cNvPr>
          <p:cNvSpPr>
            <a:spLocks noGrp="1"/>
          </p:cNvSpPr>
          <p:nvPr>
            <p:ph type="title"/>
          </p:nvPr>
        </p:nvSpPr>
        <p:spPr>
          <a:xfrm>
            <a:off x="962513" y="153508"/>
            <a:ext cx="10707403" cy="1036850"/>
          </a:xfrm>
        </p:spPr>
        <p:txBody>
          <a:bodyPr/>
          <a:lstStyle/>
          <a:p>
            <a:r>
              <a:rPr lang="en-US" dirty="0"/>
              <a:t>Poll Time!</a:t>
            </a:r>
          </a:p>
        </p:txBody>
      </p:sp>
      <p:sp>
        <p:nvSpPr>
          <p:cNvPr id="8" name="Rectangle 7">
            <a:extLst>
              <a:ext uri="{FF2B5EF4-FFF2-40B4-BE49-F238E27FC236}">
                <a16:creationId xmlns:a16="http://schemas.microsoft.com/office/drawing/2014/main" id="{42641D2A-86D0-47FB-9EF3-9570D980C461}"/>
              </a:ext>
            </a:extLst>
          </p:cNvPr>
          <p:cNvSpPr/>
          <p:nvPr/>
        </p:nvSpPr>
        <p:spPr>
          <a:xfrm>
            <a:off x="3508129" y="1784732"/>
            <a:ext cx="5347441" cy="1354217"/>
          </a:xfrm>
          <a:prstGeom prst="rect">
            <a:avLst/>
          </a:prstGeom>
          <a:solidFill>
            <a:srgbClr val="EE3224"/>
          </a:solidFill>
        </p:spPr>
        <p:txBody>
          <a:bodyPr wrap="square" tIns="91440" bIns="91440">
            <a:spAutoFit/>
          </a:bodyPr>
          <a:lstStyle/>
          <a:p>
            <a:pPr algn="ctr" defTabSz="914400"/>
            <a:r>
              <a:rPr lang="en-CA" sz="2800" dirty="0">
                <a:solidFill>
                  <a:schemeClr val="bg1"/>
                </a:solidFill>
                <a:latin typeface="Arial" panose="020B0604020202020204" pitchFamily="34" charset="0"/>
                <a:cs typeface="Arial" panose="020B0604020202020204" pitchFamily="34" charset="0"/>
              </a:rPr>
              <a:t>What challenges do you see in customer experience?</a:t>
            </a:r>
          </a:p>
          <a:p>
            <a:pPr algn="ctr" defTabSz="914400"/>
            <a:endParaRPr lang="en-CA" sz="20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854517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ales Direction 16X9">
  <a:themeElements>
    <a:clrScheme name="Custom 13">
      <a:dk1>
        <a:srgbClr val="595959"/>
      </a:dk1>
      <a:lt1>
        <a:srgbClr val="FFFFFF"/>
      </a:lt1>
      <a:dk2>
        <a:srgbClr val="000000"/>
      </a:dk2>
      <a:lt2>
        <a:srgbClr val="F2F2F2"/>
      </a:lt2>
      <a:accent1>
        <a:srgbClr val="EE3224"/>
      </a:accent1>
      <a:accent2>
        <a:srgbClr val="000000"/>
      </a:accent2>
      <a:accent3>
        <a:srgbClr val="EE3224"/>
      </a:accent3>
      <a:accent4>
        <a:srgbClr val="969890"/>
      </a:accent4>
      <a:accent5>
        <a:srgbClr val="EE3224"/>
      </a:accent5>
      <a:accent6>
        <a:srgbClr val="EE3224"/>
      </a:accent6>
      <a:hlink>
        <a:srgbClr val="EE3224"/>
      </a:hlink>
      <a:folHlink>
        <a:srgbClr val="96989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hapes>
  <Chart name="Worksheet_1" index="-1" chartId="">
    <ChartParams IsLinked="true">
      <LinkType>Worksheet</LinkType>
      <ChartWorksheetName>Summary 2012-15E</ChartWorksheetName>
      <WorkbookPath>G:\Technology\Clients\Intermedia\2015.05 - M&amp;A process\1. Presentations\2015.07.14 - Management Presentation\Backups from Scott\Chart - Revenue drivers 2012-2015E.xlsx</WorkbookPath>
      <WorkbookName>Chart - Revenue drivers 2012-2015E.xlsx</WorkbookName>
      <WorksheetName>Summary 2012-15E</WorksheetName>
      <WorksheetRange>$A$20:$G$27</WorksheetRange>
    </ChartParams>
  </Chart>
</Shapes>
</file>

<file path=customXml/itemProps1.xml><?xml version="1.0" encoding="utf-8"?>
<ds:datastoreItem xmlns:ds="http://schemas.openxmlformats.org/officeDocument/2006/customXml" ds:itemID="{3852C7E6-31B4-4B47-8783-E220E20268EB}">
  <ds:schemaRefs/>
</ds:datastoreItem>
</file>

<file path=docProps/app.xml><?xml version="1.0" encoding="utf-8"?>
<Properties xmlns="http://schemas.openxmlformats.org/officeDocument/2006/extended-properties" xmlns:vt="http://schemas.openxmlformats.org/officeDocument/2006/docPropsVTypes">
  <Template/>
  <TotalTime>382694</TotalTime>
  <Words>1908</Words>
  <Application>Microsoft Macintosh PowerPoint</Application>
  <PresentationFormat>Widescreen</PresentationFormat>
  <Paragraphs>281</Paragraphs>
  <Slides>28</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.AppleSystemUIFont</vt:lpstr>
      <vt:lpstr>Arial</vt:lpstr>
      <vt:lpstr>Open Sans</vt:lpstr>
      <vt:lpstr>Trebuchet MS</vt:lpstr>
      <vt:lpstr>Wingdings</vt:lpstr>
      <vt:lpstr>Sales Direction 16X9</vt:lpstr>
      <vt:lpstr>PowerPoint Presentation</vt:lpstr>
      <vt:lpstr>Interact with this Webinar</vt:lpstr>
      <vt:lpstr>PowerPoint Presentation</vt:lpstr>
      <vt:lpstr>Helping Customers &amp; Companies Connect </vt:lpstr>
      <vt:lpstr>What every business must solve for</vt:lpstr>
      <vt:lpstr>Unified Communication (UCAAS) &amp;  Contact Center (CCAAS)</vt:lpstr>
      <vt:lpstr>CCaaS: What, and Why?</vt:lpstr>
      <vt:lpstr>Change can mean superior outcomes</vt:lpstr>
      <vt:lpstr>Poll Time!</vt:lpstr>
      <vt:lpstr>What every business must solve for</vt:lpstr>
      <vt:lpstr>The Phone is now the Front Door</vt:lpstr>
      <vt:lpstr>The Phone is Now the Front Door</vt:lpstr>
      <vt:lpstr>Who Needs a CCaaS/Superior Customer Experience?</vt:lpstr>
      <vt:lpstr>Businesses of ALL sizes and types can benefit</vt:lpstr>
      <vt:lpstr>All Service-Based Verticals</vt:lpstr>
      <vt:lpstr>Poll Time!</vt:lpstr>
      <vt:lpstr>PowerPoint Presentation</vt:lpstr>
      <vt:lpstr>Let’s Back This Up With Numbers…</vt:lpstr>
      <vt:lpstr>Let’s Back This Up With Numbers…</vt:lpstr>
      <vt:lpstr>Let’s Look at Some Verticals….</vt:lpstr>
      <vt:lpstr>Businesses Large and Small</vt:lpstr>
      <vt:lpstr>Benefits of CCaaS in Financial Vertical</vt:lpstr>
      <vt:lpstr>Benefits of CCaaS in Education</vt:lpstr>
      <vt:lpstr>Benefits of CCaaS in Healthcare</vt:lpstr>
      <vt:lpstr>Benefits of CCaaS in Service industry (restaurant|retail|hospitality)</vt:lpstr>
      <vt:lpstr>Poll Time!</vt:lpstr>
      <vt:lpstr>Poll Time!</vt:lpstr>
      <vt:lpstr>THANK YOU for your time!</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YEH</dc:creator>
  <cp:keywords>External Communication</cp:keywords>
  <cp:lastModifiedBy>Alex Rezansoff</cp:lastModifiedBy>
  <cp:revision>2138</cp:revision>
  <cp:lastPrinted>2019-07-18T15:52:54Z</cp:lastPrinted>
  <dcterms:created xsi:type="dcterms:W3CDTF">2015-02-03T14:26:50Z</dcterms:created>
  <dcterms:modified xsi:type="dcterms:W3CDTF">2021-06-23T18:19:58Z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b7f5fb7f-9b42-4e19-90b2-24b1757e41c2</vt:lpwstr>
  </property>
  <property fmtid="{D5CDD505-2E9C-101B-9397-08002B2CF9AE}" pid="3" name="aliashDocumentMarking">
    <vt:lpwstr/>
  </property>
  <property fmtid="{D5CDD505-2E9C-101B-9397-08002B2CF9AE}" pid="4" name="db.comClassification">
    <vt:lpwstr>External Communication</vt:lpwstr>
  </property>
</Properties>
</file>